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6"/>
  </p:notesMasterIdLst>
  <p:sldIdLst>
    <p:sldId id="256" r:id="rId2"/>
    <p:sldId id="266" r:id="rId3"/>
    <p:sldId id="278" r:id="rId4"/>
    <p:sldId id="264" r:id="rId5"/>
    <p:sldId id="279" r:id="rId6"/>
    <p:sldId id="280" r:id="rId7"/>
    <p:sldId id="281" r:id="rId8"/>
    <p:sldId id="282" r:id="rId9"/>
    <p:sldId id="289" r:id="rId10"/>
    <p:sldId id="284" r:id="rId11"/>
    <p:sldId id="286" r:id="rId12"/>
    <p:sldId id="287" r:id="rId13"/>
    <p:sldId id="267" r:id="rId14"/>
    <p:sldId id="272" r:id="rId15"/>
  </p:sldIdLst>
  <p:sldSz cx="9906000" cy="6858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22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 autoAdjust="0"/>
    <p:restoredTop sz="71775" autoAdjust="0"/>
  </p:normalViewPr>
  <p:slideViewPr>
    <p:cSldViewPr>
      <p:cViewPr varScale="1">
        <p:scale>
          <a:sx n="50" d="100"/>
          <a:sy n="50" d="100"/>
        </p:scale>
        <p:origin x="1620" y="4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0AEBBB-2A54-4A4B-8AF2-2176AA45AC0F}" type="datetimeFigureOut">
              <a:rPr lang="de-DE" smtClean="0"/>
              <a:pPr/>
              <a:t>14.01.2019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953EC8-8DBD-47ED-9E30-768F501A4C8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1223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53EC8-8DBD-47ED-9E30-768F501A4C8B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5999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53EC8-8DBD-47ED-9E30-768F501A4C8B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8308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53EC8-8DBD-47ED-9E30-768F501A4C8B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00308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53EC8-8DBD-47ED-9E30-768F501A4C8B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11293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53EC8-8DBD-47ED-9E30-768F501A4C8B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16914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53EC8-8DBD-47ED-9E30-768F501A4C8B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722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53EC8-8DBD-47ED-9E30-768F501A4C8B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42688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53EC8-8DBD-47ED-9E30-768F501A4C8B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16495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53EC8-8DBD-47ED-9E30-768F501A4C8B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3099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30"/>
            <a:ext cx="8420100" cy="1470025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F899-F3E8-4795-A273-A979739FC7C5}" type="datetime1">
              <a:rPr lang="en-US" smtClean="0"/>
              <a:pPr/>
              <a:t>1/14/2019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Doing Open Science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8" name="Gerade Verbindung 7"/>
          <p:cNvCxnSpPr/>
          <p:nvPr userDrawn="1"/>
        </p:nvCxnSpPr>
        <p:spPr>
          <a:xfrm>
            <a:off x="0" y="3645024"/>
            <a:ext cx="990600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6DAC9-7BDE-4A64-8413-D99A474F515A}" type="datetime1">
              <a:rPr lang="en-US" smtClean="0"/>
              <a:pPr/>
              <a:t>1/14/2019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Doing Open Science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  <p:cxnSp>
        <p:nvCxnSpPr>
          <p:cNvPr id="7" name="Gerade Verbindung 6"/>
          <p:cNvCxnSpPr/>
          <p:nvPr userDrawn="1"/>
        </p:nvCxnSpPr>
        <p:spPr>
          <a:xfrm>
            <a:off x="0" y="188640"/>
            <a:ext cx="990600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 userDrawn="1"/>
        </p:nvCxnSpPr>
        <p:spPr>
          <a:xfrm>
            <a:off x="0" y="6309320"/>
            <a:ext cx="990600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780337" y="274643"/>
            <a:ext cx="2414588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6577" y="274643"/>
            <a:ext cx="7078663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BB77A-FB6C-4F21-8966-0BB9B987586B}" type="datetime1">
              <a:rPr lang="en-US" smtClean="0"/>
              <a:pPr/>
              <a:t>1/14/2019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Doing Open Science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  <p:cxnSp>
        <p:nvCxnSpPr>
          <p:cNvPr id="7" name="Gerade Verbindung 6"/>
          <p:cNvCxnSpPr/>
          <p:nvPr userDrawn="1"/>
        </p:nvCxnSpPr>
        <p:spPr>
          <a:xfrm>
            <a:off x="0" y="188640"/>
            <a:ext cx="990600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 userDrawn="1"/>
        </p:nvCxnSpPr>
        <p:spPr>
          <a:xfrm>
            <a:off x="0" y="6309320"/>
            <a:ext cx="990600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D9ED5-BB09-4B4F-9BAD-A09CE43032BD}" type="datetime1">
              <a:rPr lang="en-US" smtClean="0"/>
              <a:pPr/>
              <a:t>1/14/2019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Doing Open Science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  <p:cxnSp>
        <p:nvCxnSpPr>
          <p:cNvPr id="7" name="Gerade Verbindung 6"/>
          <p:cNvCxnSpPr/>
          <p:nvPr userDrawn="1"/>
        </p:nvCxnSpPr>
        <p:spPr>
          <a:xfrm>
            <a:off x="0" y="188640"/>
            <a:ext cx="990600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 userDrawn="1"/>
        </p:nvCxnSpPr>
        <p:spPr>
          <a:xfrm>
            <a:off x="0" y="6309320"/>
            <a:ext cx="990600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506" y="4406905"/>
            <a:ext cx="8420100" cy="1362075"/>
          </a:xfrm>
        </p:spPr>
        <p:txBody>
          <a:bodyPr anchor="t"/>
          <a:lstStyle>
            <a:lvl1pPr algn="l">
              <a:defRPr sz="4000" b="1" cap="none" baseline="0">
                <a:latin typeface="Bradley Hand ITC" pitchFamily="66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BF16-66E4-4621-8BF1-E1862A2EA445}" type="datetime1">
              <a:rPr lang="en-US" smtClean="0"/>
              <a:pPr/>
              <a:t>1/14/2019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Doing Open Science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  <p:cxnSp>
        <p:nvCxnSpPr>
          <p:cNvPr id="7" name="Gerade Verbindung 6"/>
          <p:cNvCxnSpPr/>
          <p:nvPr userDrawn="1"/>
        </p:nvCxnSpPr>
        <p:spPr>
          <a:xfrm>
            <a:off x="0" y="188640"/>
            <a:ext cx="990600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 userDrawn="1"/>
        </p:nvCxnSpPr>
        <p:spPr>
          <a:xfrm>
            <a:off x="0" y="6309320"/>
            <a:ext cx="990600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6575" y="1600205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8300" y="1600205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42914-2E3E-4BD9-9BED-D708883DDD13}" type="datetime1">
              <a:rPr lang="en-US" smtClean="0"/>
              <a:pPr/>
              <a:t>1/14/2019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Doing Open Science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  <p:cxnSp>
        <p:nvCxnSpPr>
          <p:cNvPr id="8" name="Gerade Verbindung 7"/>
          <p:cNvCxnSpPr/>
          <p:nvPr userDrawn="1"/>
        </p:nvCxnSpPr>
        <p:spPr>
          <a:xfrm>
            <a:off x="0" y="188640"/>
            <a:ext cx="990600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 userDrawn="1"/>
        </p:nvCxnSpPr>
        <p:spPr>
          <a:xfrm>
            <a:off x="0" y="6309320"/>
            <a:ext cx="990600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C5488-C0B5-4C84-93D6-DE482A282ED2}" type="datetime1">
              <a:rPr lang="en-US" smtClean="0"/>
              <a:pPr/>
              <a:t>1/14/2019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Doing Open Science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  <p:cxnSp>
        <p:nvCxnSpPr>
          <p:cNvPr id="10" name="Gerade Verbindung 9"/>
          <p:cNvCxnSpPr/>
          <p:nvPr userDrawn="1"/>
        </p:nvCxnSpPr>
        <p:spPr>
          <a:xfrm>
            <a:off x="0" y="188640"/>
            <a:ext cx="990600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 userDrawn="1"/>
        </p:nvCxnSpPr>
        <p:spPr>
          <a:xfrm>
            <a:off x="0" y="6309320"/>
            <a:ext cx="990600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CD1F0-854B-4132-9AB0-35D450CA974A}" type="datetime1">
              <a:rPr lang="en-US" smtClean="0"/>
              <a:pPr/>
              <a:t>1/14/2019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Doing Open Science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  <p:cxnSp>
        <p:nvCxnSpPr>
          <p:cNvPr id="6" name="Gerade Verbindung 5"/>
          <p:cNvCxnSpPr/>
          <p:nvPr userDrawn="1"/>
        </p:nvCxnSpPr>
        <p:spPr>
          <a:xfrm>
            <a:off x="0" y="188640"/>
            <a:ext cx="990600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 userDrawn="1"/>
        </p:nvCxnSpPr>
        <p:spPr>
          <a:xfrm>
            <a:off x="0" y="6309320"/>
            <a:ext cx="990600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D72A0-DAE2-4633-B422-4E934873B28B}" type="datetime1">
              <a:rPr lang="en-US" smtClean="0"/>
              <a:pPr/>
              <a:t>1/14/2019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Doing Open Science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  <p:cxnSp>
        <p:nvCxnSpPr>
          <p:cNvPr id="5" name="Gerade Verbindung 4"/>
          <p:cNvCxnSpPr/>
          <p:nvPr userDrawn="1"/>
        </p:nvCxnSpPr>
        <p:spPr>
          <a:xfrm>
            <a:off x="0" y="188640"/>
            <a:ext cx="990600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5"/>
          <p:cNvCxnSpPr/>
          <p:nvPr userDrawn="1"/>
        </p:nvCxnSpPr>
        <p:spPr>
          <a:xfrm>
            <a:off x="0" y="6309320"/>
            <a:ext cx="990600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2972" y="273055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FFB47-07EB-402A-8517-13ADA4CB8761}" type="datetime1">
              <a:rPr lang="en-US" smtClean="0"/>
              <a:pPr/>
              <a:t>1/14/2019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Doing Open Science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  <p:cxnSp>
        <p:nvCxnSpPr>
          <p:cNvPr id="8" name="Gerade Verbindung 7"/>
          <p:cNvCxnSpPr/>
          <p:nvPr userDrawn="1"/>
        </p:nvCxnSpPr>
        <p:spPr>
          <a:xfrm>
            <a:off x="0" y="188640"/>
            <a:ext cx="990600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 userDrawn="1"/>
        </p:nvCxnSpPr>
        <p:spPr>
          <a:xfrm>
            <a:off x="0" y="6309320"/>
            <a:ext cx="990600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D5BD3-1BED-4C2E-9233-935C6B08206A}" type="datetime1">
              <a:rPr lang="en-US" smtClean="0"/>
              <a:pPr/>
              <a:t>1/14/2019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Doing Open Science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  <p:cxnSp>
        <p:nvCxnSpPr>
          <p:cNvPr id="8" name="Gerade Verbindung 7"/>
          <p:cNvCxnSpPr/>
          <p:nvPr userDrawn="1"/>
        </p:nvCxnSpPr>
        <p:spPr>
          <a:xfrm>
            <a:off x="0" y="188640"/>
            <a:ext cx="990600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 userDrawn="1"/>
        </p:nvCxnSpPr>
        <p:spPr>
          <a:xfrm>
            <a:off x="0" y="6309320"/>
            <a:ext cx="990600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600205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A73D9-4013-4BBE-B729-215AC86E1FB9}" type="datetime1">
              <a:rPr lang="en-US" smtClean="0"/>
              <a:pPr/>
              <a:t>1/14/2019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384550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Doing Open Science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psyarxiv.com/" TargetMode="External"/><Relationship Id="rId13" Type="http://schemas.openxmlformats.org/officeDocument/2006/relationships/hyperlink" Target="https://www.fosteropenscience.eu/" TargetMode="External"/><Relationship Id="rId3" Type="http://schemas.openxmlformats.org/officeDocument/2006/relationships/hyperlink" Target="http://improvingpsych.org/" TargetMode="External"/><Relationship Id="rId7" Type="http://schemas.openxmlformats.org/officeDocument/2006/relationships/hyperlink" Target="http://curatescience.org/" TargetMode="External"/><Relationship Id="rId12" Type="http://schemas.openxmlformats.org/officeDocument/2006/relationships/hyperlink" Target="https://twitter.com/lakens" TargetMode="External"/><Relationship Id="rId2" Type="http://schemas.openxmlformats.org/officeDocument/2006/relationships/hyperlink" Target="https://osf.io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colada.org/" TargetMode="External"/><Relationship Id="rId11" Type="http://schemas.openxmlformats.org/officeDocument/2006/relationships/hyperlink" Target="https://twitter.com/LorneJCampbell" TargetMode="External"/><Relationship Id="rId5" Type="http://schemas.openxmlformats.org/officeDocument/2006/relationships/hyperlink" Target="http://spsp.org/resources/videos/openscience" TargetMode="External"/><Relationship Id="rId10" Type="http://schemas.openxmlformats.org/officeDocument/2006/relationships/hyperlink" Target="https://twitter.com/nicebread303" TargetMode="External"/><Relationship Id="rId4" Type="http://schemas.openxmlformats.org/officeDocument/2006/relationships/hyperlink" Target="https://www.facebook.com/groups/psychmap" TargetMode="External"/><Relationship Id="rId9" Type="http://schemas.openxmlformats.org/officeDocument/2006/relationships/hyperlink" Target="https://twitter.com/BrianNosek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sych.uni-goettingen.de/de/gossip/news/poster-auf-der-dgps-2018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sych.uni-goettingen.de/gossip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0" y="3933056"/>
            <a:ext cx="9633520" cy="1464568"/>
          </a:xfrm>
        </p:spPr>
        <p:txBody>
          <a:bodyPr>
            <a:normAutofit fontScale="92500"/>
          </a:bodyPr>
          <a:lstStyle/>
          <a:p>
            <a:pPr algn="l">
              <a:spcBef>
                <a:spcPts val="0"/>
              </a:spcBef>
            </a:pPr>
            <a:r>
              <a:rPr lang="de-DE" sz="2400" dirty="0" smtClean="0"/>
              <a:t>Larissa Wieczorek | Goettingen Open Source and Science Initiative of Psychology</a:t>
            </a:r>
          </a:p>
          <a:p>
            <a:pPr algn="l">
              <a:spcBef>
                <a:spcPts val="0"/>
              </a:spcBef>
            </a:pPr>
            <a:endParaRPr lang="de-DE" sz="2400" dirty="0" smtClean="0"/>
          </a:p>
          <a:p>
            <a:pPr algn="l">
              <a:spcBef>
                <a:spcPts val="0"/>
              </a:spcBef>
            </a:pPr>
            <a:r>
              <a:rPr lang="de-DE" sz="2400" dirty="0" smtClean="0"/>
              <a:t>Sage Lab Meeting</a:t>
            </a:r>
          </a:p>
          <a:p>
            <a:pPr algn="l">
              <a:spcBef>
                <a:spcPts val="0"/>
              </a:spcBef>
            </a:pPr>
            <a:r>
              <a:rPr lang="de-DE" sz="2400" dirty="0" smtClean="0"/>
              <a:t>2019 Jan 07</a:t>
            </a:r>
            <a:endParaRPr lang="de-DE" sz="2800" dirty="0"/>
          </a:p>
        </p:txBody>
      </p:sp>
      <p:sp>
        <p:nvSpPr>
          <p:cNvPr id="5" name="Titel 6"/>
          <p:cNvSpPr txBox="1">
            <a:spLocks/>
          </p:cNvSpPr>
          <p:nvPr/>
        </p:nvSpPr>
        <p:spPr>
          <a:xfrm>
            <a:off x="560512" y="3140968"/>
            <a:ext cx="871296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adley Hand ITC" pitchFamily="66" charset="0"/>
                <a:ea typeface="+mj-ea"/>
                <a:cs typeface="+mj-cs"/>
              </a:rPr>
              <a:t>Working in a Local Open Science Initiative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radley Hand ITC" pitchFamily="66" charset="0"/>
              <a:ea typeface="+mj-ea"/>
              <a:cs typeface="+mj-cs"/>
            </a:endParaRPr>
          </a:p>
        </p:txBody>
      </p:sp>
      <p:pic>
        <p:nvPicPr>
          <p:cNvPr id="6" name="Grafik 5" descr="GOSSIP_Logo_cop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52600" y="908720"/>
            <a:ext cx="7264985" cy="1446585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2000672" y="2348880"/>
            <a:ext cx="5889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Göttingen Open Source &amp; Science Initiative of Psychology</a:t>
            </a:r>
          </a:p>
          <a:p>
            <a:pPr algn="ctr"/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>
          <a:xfrm>
            <a:off x="488504" y="620688"/>
            <a:ext cx="8922196" cy="43204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When getting involved as department …</a:t>
            </a:r>
            <a:endParaRPr lang="en-US" dirty="0"/>
          </a:p>
        </p:txBody>
      </p:sp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>
          <a:xfrm>
            <a:off x="488504" y="1052736"/>
            <a:ext cx="8922196" cy="4968552"/>
          </a:xfrm>
          <a:ln>
            <a:solidFill>
              <a:schemeClr val="tx2"/>
            </a:solidFill>
          </a:ln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en-US" dirty="0" smtClean="0"/>
              <a:t>Do not be afraid of the overwhelming amount of information!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ln>
                  <a:solidFill>
                    <a:srgbClr val="92D050"/>
                  </a:solidFill>
                </a:ln>
              </a:rPr>
              <a:t>– Just get started with small steps towards OS</a:t>
            </a:r>
          </a:p>
          <a:p>
            <a:pPr>
              <a:buBlip>
                <a:blip r:embed="rId3"/>
              </a:buBlip>
            </a:pPr>
            <a:r>
              <a:rPr lang="en-US" dirty="0" smtClean="0"/>
              <a:t>Usually you do not need to invent everything completely new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ln>
                  <a:solidFill>
                    <a:srgbClr val="92D050"/>
                  </a:solidFill>
                </a:ln>
              </a:rPr>
              <a:t>– Ask the OS community for templates and materials</a:t>
            </a:r>
          </a:p>
          <a:p>
            <a:pPr>
              <a:buNone/>
            </a:pPr>
            <a:r>
              <a:rPr lang="en-US" dirty="0" smtClean="0">
                <a:ln>
                  <a:solidFill>
                    <a:srgbClr val="92D050"/>
                  </a:solidFill>
                </a:ln>
              </a:rPr>
              <a:t>	– Talk to colleagues who do similar research to find solutions together</a:t>
            </a:r>
          </a:p>
          <a:p>
            <a:pPr>
              <a:buBlip>
                <a:blip r:embed="rId3"/>
              </a:buBlip>
            </a:pPr>
            <a:r>
              <a:rPr lang="en-US" dirty="0" smtClean="0"/>
              <a:t>When following the improvement of OS practices in the media, it can feel as if you can never do it right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ln>
                  <a:solidFill>
                    <a:srgbClr val="92D050"/>
                  </a:solidFill>
                </a:ln>
              </a:rPr>
              <a:t>– </a:t>
            </a:r>
            <a:r>
              <a:rPr lang="en-US" dirty="0">
                <a:ln>
                  <a:solidFill>
                    <a:srgbClr val="92D050"/>
                  </a:solidFill>
                </a:ln>
              </a:rPr>
              <a:t>T</a:t>
            </a:r>
            <a:r>
              <a:rPr lang="en-US" dirty="0" smtClean="0">
                <a:ln>
                  <a:solidFill>
                    <a:srgbClr val="92D050"/>
                  </a:solidFill>
                </a:ln>
              </a:rPr>
              <a:t>reat your own OS work as a continuous learning process </a:t>
            </a:r>
            <a:br>
              <a:rPr lang="en-US" dirty="0" smtClean="0">
                <a:ln>
                  <a:solidFill>
                    <a:srgbClr val="92D050"/>
                  </a:solidFill>
                </a:ln>
              </a:rPr>
            </a:br>
            <a:r>
              <a:rPr lang="en-US" dirty="0" smtClean="0">
                <a:ln>
                  <a:solidFill>
                    <a:srgbClr val="92D050"/>
                  </a:solidFill>
                </a:ln>
              </a:rPr>
              <a:t>(shifting standards = always room for improvement </a:t>
            </a:r>
            <a:r>
              <a:rPr lang="en-US" dirty="0" smtClean="0">
                <a:ln>
                  <a:solidFill>
                    <a:srgbClr val="92D050"/>
                  </a:solidFill>
                </a:ln>
                <a:sym typeface="Wingdings" panose="05000000000000000000" pitchFamily="2" charset="2"/>
              </a:rPr>
              <a:t></a:t>
            </a:r>
            <a:r>
              <a:rPr lang="en-US" dirty="0" smtClean="0">
                <a:ln>
                  <a:solidFill>
                    <a:srgbClr val="92D050"/>
                  </a:solidFill>
                </a:ln>
              </a:rPr>
              <a:t>)</a:t>
            </a:r>
          </a:p>
          <a:p>
            <a:pPr>
              <a:buNone/>
            </a:pPr>
            <a:r>
              <a:rPr lang="en-US" dirty="0" smtClean="0">
                <a:ln>
                  <a:solidFill>
                    <a:srgbClr val="92D050"/>
                  </a:solidFill>
                </a:ln>
              </a:rPr>
              <a:t>	– In the past, reviewers and editors </a:t>
            </a:r>
            <a:r>
              <a:rPr lang="en-US" dirty="0">
                <a:ln>
                  <a:solidFill>
                    <a:srgbClr val="92D050"/>
                  </a:solidFill>
                </a:ln>
              </a:rPr>
              <a:t>have usually valued </a:t>
            </a:r>
            <a:r>
              <a:rPr lang="en-US" dirty="0" smtClean="0">
                <a:ln>
                  <a:solidFill>
                    <a:srgbClr val="92D050"/>
                  </a:solidFill>
                </a:ln>
              </a:rPr>
              <a:t>OS efforts and gave helpful tips and pragmatic advice </a:t>
            </a:r>
          </a:p>
          <a:p>
            <a:pPr>
              <a:buNone/>
            </a:pPr>
            <a:endParaRPr lang="en-US" dirty="0" smtClean="0">
              <a:ln>
                <a:solidFill>
                  <a:srgbClr val="92D050"/>
                </a:solidFill>
              </a:ln>
            </a:endParaRPr>
          </a:p>
          <a:p>
            <a:pPr>
              <a:buNone/>
            </a:pPr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D9ED5-BB09-4B4F-9BAD-A09CE43032BD}" type="datetime1">
              <a:rPr lang="en-US" smtClean="0"/>
              <a:pPr/>
              <a:t>1/14/2019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Doing Open Science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10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>
          <a:xfrm>
            <a:off x="488504" y="620688"/>
            <a:ext cx="8922196" cy="432048"/>
          </a:xfrm>
        </p:spPr>
        <p:txBody>
          <a:bodyPr>
            <a:noAutofit/>
          </a:bodyPr>
          <a:lstStyle/>
          <a:p>
            <a:r>
              <a:rPr lang="en-US" dirty="0" smtClean="0"/>
              <a:t>When founding an initiative …</a:t>
            </a:r>
            <a:endParaRPr lang="en-US" dirty="0"/>
          </a:p>
        </p:txBody>
      </p:sp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>
          <a:xfrm>
            <a:off x="488504" y="1052736"/>
            <a:ext cx="9145016" cy="4023296"/>
          </a:xfrm>
          <a:ln>
            <a:solidFill>
              <a:schemeClr val="tx2"/>
            </a:solidFill>
          </a:ln>
        </p:spPr>
        <p:txBody>
          <a:bodyPr>
            <a:normAutofit/>
          </a:bodyPr>
          <a:lstStyle/>
          <a:p>
            <a:pPr>
              <a:buBlip>
                <a:blip r:embed="rId3"/>
              </a:buBlip>
            </a:pPr>
            <a:r>
              <a:rPr lang="en-US" dirty="0" smtClean="0"/>
              <a:t>It might take a while to convince others to join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ln>
                  <a:solidFill>
                    <a:srgbClr val="92D050"/>
                  </a:solidFill>
                </a:ln>
              </a:rPr>
              <a:t>– Be persistent in bringing the topic to the agenda and do not give up</a:t>
            </a:r>
          </a:p>
          <a:p>
            <a:pPr>
              <a:buBlip>
                <a:blip r:embed="rId3"/>
              </a:buBlip>
            </a:pPr>
            <a:r>
              <a:rPr lang="en-US" dirty="0" smtClean="0"/>
              <a:t>Respect other people’s concerns and the local possibilities (especially when trying to convince people in key positions)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ln>
                  <a:solidFill>
                    <a:srgbClr val="92D050"/>
                  </a:solidFill>
                </a:ln>
              </a:rPr>
              <a:t>– Encourage big AND small efforts</a:t>
            </a:r>
          </a:p>
          <a:p>
            <a:pPr>
              <a:buNone/>
            </a:pPr>
            <a:r>
              <a:rPr lang="en-US" dirty="0" smtClean="0">
                <a:ln>
                  <a:solidFill>
                    <a:srgbClr val="92D050"/>
                  </a:solidFill>
                </a:ln>
              </a:rPr>
              <a:t>	– „Foot in the door“ instead of „door in the face“: Try to jointly seek out new ways and offer help instead of acting like a know-it-all</a:t>
            </a:r>
            <a:endParaRPr lang="en-US" dirty="0" smtClean="0"/>
          </a:p>
          <a:p>
            <a:pPr>
              <a:buNone/>
            </a:pPr>
            <a:endParaRPr lang="en-US" dirty="0" smtClean="0">
              <a:ln>
                <a:solidFill>
                  <a:srgbClr val="92D050"/>
                </a:solidFill>
              </a:ln>
            </a:endParaRPr>
          </a:p>
          <a:p>
            <a:pPr>
              <a:buNone/>
            </a:pPr>
            <a:endParaRPr lang="en-US" dirty="0" smtClean="0">
              <a:ln>
                <a:solidFill>
                  <a:srgbClr val="92D050"/>
                </a:solidFill>
              </a:ln>
            </a:endParaRP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D9ED5-BB09-4B4F-9BAD-A09CE43032BD}" type="datetime1">
              <a:rPr lang="en-US" smtClean="0"/>
              <a:pPr/>
              <a:t>1/14/2019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Doing Open Science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11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Every little bit helps!</a:t>
            </a:r>
            <a:endParaRPr lang="en-US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Always remember:</a:t>
            </a:r>
            <a:endParaRPr lang="en-US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C5488-C0B5-4C84-93D6-DE482A282ED2}" type="datetime1">
              <a:rPr lang="en-US" smtClean="0"/>
              <a:pPr/>
              <a:t>1/14/2019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Doing Open Science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12</a:t>
            </a:fld>
            <a:endParaRPr lang="de-DE"/>
          </a:p>
        </p:txBody>
      </p:sp>
      <p:pic>
        <p:nvPicPr>
          <p:cNvPr id="13" name="Grafik 12" descr="footprints-2.png"/>
          <p:cNvPicPr>
            <a:picLocks noChangeAspect="1"/>
          </p:cNvPicPr>
          <p:nvPr/>
        </p:nvPicPr>
        <p:blipFill>
          <a:blip r:embed="rId2" cstate="print">
            <a:biLevel thresh="50000"/>
          </a:blip>
          <a:stretch>
            <a:fillRect/>
          </a:stretch>
        </p:blipFill>
        <p:spPr>
          <a:xfrm>
            <a:off x="-159568" y="332656"/>
            <a:ext cx="10086020" cy="40344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 smtClean="0"/>
              <a:t>Some</a:t>
            </a:r>
            <a:r>
              <a:rPr lang="de-DE" dirty="0" smtClean="0"/>
              <a:t> </a:t>
            </a:r>
            <a:r>
              <a:rPr lang="en-US" dirty="0" smtClean="0"/>
              <a:t>Resources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Learn</a:t>
            </a:r>
            <a:r>
              <a:rPr lang="de-DE" dirty="0" smtClean="0"/>
              <a:t> </a:t>
            </a:r>
            <a:r>
              <a:rPr lang="de-DE" dirty="0" err="1" smtClean="0"/>
              <a:t>About</a:t>
            </a:r>
            <a:r>
              <a:rPr lang="de-DE" dirty="0" smtClean="0"/>
              <a:t> Open Science (</a:t>
            </a:r>
            <a:r>
              <a:rPr lang="de-DE" dirty="0" err="1" smtClean="0"/>
              <a:t>there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>
                <a:latin typeface="Bradley Hand ITC" pitchFamily="66" charset="0"/>
              </a:rPr>
              <a:t>many</a:t>
            </a:r>
            <a:r>
              <a:rPr lang="de-DE" dirty="0" smtClean="0"/>
              <a:t> </a:t>
            </a:r>
            <a:r>
              <a:rPr lang="de-DE" dirty="0" err="1" smtClean="0"/>
              <a:t>more</a:t>
            </a:r>
            <a:r>
              <a:rPr lang="de-DE" dirty="0" smtClean="0"/>
              <a:t>!)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smtClean="0"/>
              <a:t>OS </a:t>
            </a:r>
            <a:r>
              <a:rPr lang="de-DE" dirty="0" err="1" smtClean="0"/>
              <a:t>framework</a:t>
            </a:r>
            <a:r>
              <a:rPr lang="de-DE" dirty="0" smtClean="0"/>
              <a:t>: </a:t>
            </a:r>
            <a:r>
              <a:rPr lang="de-DE" dirty="0" smtClean="0">
                <a:hlinkClick r:id="rId2"/>
              </a:rPr>
              <a:t>https://osf.io/</a:t>
            </a:r>
            <a:endParaRPr lang="de-DE" dirty="0" smtClean="0"/>
          </a:p>
          <a:p>
            <a:r>
              <a:rPr lang="de-DE" dirty="0" smtClean="0"/>
              <a:t>Society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Improvement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Psychological Science: </a:t>
            </a:r>
            <a:r>
              <a:rPr lang="de-DE" dirty="0" smtClean="0">
                <a:hlinkClick r:id="rId3"/>
              </a:rPr>
              <a:t>http://improvingpsych.org/</a:t>
            </a:r>
            <a:endParaRPr lang="de-DE" dirty="0" smtClean="0"/>
          </a:p>
          <a:p>
            <a:r>
              <a:rPr lang="de-DE" dirty="0" smtClean="0"/>
              <a:t>FB </a:t>
            </a:r>
            <a:r>
              <a:rPr lang="de-DE" dirty="0" err="1" smtClean="0"/>
              <a:t>group</a:t>
            </a:r>
            <a:r>
              <a:rPr lang="de-DE" dirty="0" smtClean="0"/>
              <a:t>: </a:t>
            </a:r>
            <a:r>
              <a:rPr lang="de-DE" u="sng" dirty="0" smtClean="0">
                <a:hlinkClick r:id="rId4"/>
              </a:rPr>
              <a:t>https://www.facebook.com/groups/psychmap</a:t>
            </a:r>
            <a:endParaRPr lang="de-DE" dirty="0" smtClean="0"/>
          </a:p>
          <a:p>
            <a:r>
              <a:rPr lang="en-GB" dirty="0" smtClean="0"/>
              <a:t>Tutorials: </a:t>
            </a:r>
            <a:r>
              <a:rPr lang="en-GB" u="sng" dirty="0" smtClean="0">
                <a:hlinkClick r:id="rId5"/>
              </a:rPr>
              <a:t>http://spsp.org/resources/videos/openscience</a:t>
            </a:r>
            <a:endParaRPr lang="en-GB" u="sng" dirty="0" smtClean="0"/>
          </a:p>
          <a:p>
            <a:r>
              <a:rPr lang="de-DE" dirty="0" smtClean="0"/>
              <a:t>Blog: </a:t>
            </a:r>
            <a:r>
              <a:rPr lang="de-DE" u="sng" dirty="0" smtClean="0">
                <a:hlinkClick r:id="rId6"/>
              </a:rPr>
              <a:t>http://datacolada.org/</a:t>
            </a:r>
            <a:endParaRPr lang="de-DE" u="sng" dirty="0" smtClean="0"/>
          </a:p>
          <a:p>
            <a:r>
              <a:rPr lang="de-DE" dirty="0" err="1" smtClean="0"/>
              <a:t>Platform</a:t>
            </a:r>
            <a:r>
              <a:rPr lang="de-DE" dirty="0" smtClean="0"/>
              <a:t> </a:t>
            </a:r>
            <a:r>
              <a:rPr lang="de-DE" dirty="0" err="1" smtClean="0"/>
              <a:t>labeling</a:t>
            </a:r>
            <a:r>
              <a:rPr lang="de-DE" dirty="0" smtClean="0"/>
              <a:t> </a:t>
            </a:r>
            <a:r>
              <a:rPr lang="de-DE" dirty="0" err="1" smtClean="0"/>
              <a:t>articles</a:t>
            </a:r>
            <a:r>
              <a:rPr lang="de-DE" dirty="0" smtClean="0"/>
              <a:t> </a:t>
            </a:r>
            <a:r>
              <a:rPr lang="de-DE" dirty="0" err="1" smtClean="0"/>
              <a:t>regarding</a:t>
            </a:r>
            <a:r>
              <a:rPr lang="de-DE" dirty="0" smtClean="0"/>
              <a:t> OS: </a:t>
            </a:r>
            <a:r>
              <a:rPr lang="de-DE" u="sng" dirty="0" smtClean="0">
                <a:hlinkClick r:id="rId7"/>
              </a:rPr>
              <a:t>http://curatescience.org/</a:t>
            </a:r>
            <a:endParaRPr lang="de-DE" u="sng" dirty="0" smtClean="0"/>
          </a:p>
          <a:p>
            <a:r>
              <a:rPr lang="de-DE" dirty="0" err="1" smtClean="0"/>
              <a:t>Preprints</a:t>
            </a:r>
            <a:r>
              <a:rPr lang="de-DE" dirty="0" smtClean="0"/>
              <a:t>: </a:t>
            </a:r>
            <a:r>
              <a:rPr lang="de-DE" u="sng" dirty="0" smtClean="0">
                <a:hlinkClick r:id="rId8"/>
              </a:rPr>
              <a:t>https://psyarxiv.com/</a:t>
            </a:r>
            <a:endParaRPr lang="de-DE" dirty="0" smtClean="0"/>
          </a:p>
          <a:p>
            <a:r>
              <a:rPr lang="de-DE" dirty="0" err="1" smtClean="0"/>
              <a:t>Twitter</a:t>
            </a:r>
            <a:r>
              <a:rPr lang="de-DE" dirty="0" smtClean="0"/>
              <a:t>: </a:t>
            </a:r>
            <a:r>
              <a:rPr lang="de-DE" dirty="0" smtClean="0">
                <a:hlinkClick r:id="rId9"/>
              </a:rPr>
              <a:t>@</a:t>
            </a:r>
            <a:r>
              <a:rPr lang="de-DE" dirty="0" err="1" smtClean="0">
                <a:hlinkClick r:id="rId9"/>
              </a:rPr>
              <a:t>BrianNosek</a:t>
            </a:r>
            <a:r>
              <a:rPr lang="de-DE" dirty="0" smtClean="0"/>
              <a:t>, </a:t>
            </a:r>
            <a:r>
              <a:rPr lang="de-DE" dirty="0" smtClean="0">
                <a:hlinkClick r:id="rId10"/>
              </a:rPr>
              <a:t>@nicebread303</a:t>
            </a:r>
            <a:r>
              <a:rPr lang="de-DE" dirty="0" smtClean="0"/>
              <a:t>, </a:t>
            </a:r>
            <a:r>
              <a:rPr lang="de-DE" dirty="0" smtClean="0">
                <a:hlinkClick r:id="rId11"/>
              </a:rPr>
              <a:t>@</a:t>
            </a:r>
            <a:r>
              <a:rPr lang="de-DE" dirty="0" err="1" smtClean="0">
                <a:hlinkClick r:id="rId11"/>
              </a:rPr>
              <a:t>LorneJCampbell</a:t>
            </a:r>
            <a:r>
              <a:rPr lang="de-DE" dirty="0" smtClean="0"/>
              <a:t>, </a:t>
            </a:r>
            <a:r>
              <a:rPr lang="de-DE" dirty="0" smtClean="0">
                <a:hlinkClick r:id="rId12"/>
              </a:rPr>
              <a:t>@</a:t>
            </a:r>
            <a:r>
              <a:rPr lang="de-DE" dirty="0" err="1" smtClean="0">
                <a:hlinkClick r:id="rId12"/>
              </a:rPr>
              <a:t>lakens</a:t>
            </a:r>
            <a:r>
              <a:rPr lang="de-DE" dirty="0" smtClean="0"/>
              <a:t>, ...</a:t>
            </a:r>
            <a:endParaRPr lang="de-DE" b="1" dirty="0" smtClean="0"/>
          </a:p>
          <a:p>
            <a:r>
              <a:rPr lang="de-DE" dirty="0" smtClean="0"/>
              <a:t> Take online </a:t>
            </a:r>
            <a:r>
              <a:rPr lang="de-DE" dirty="0" err="1" smtClean="0"/>
              <a:t>courses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earn</a:t>
            </a:r>
            <a:r>
              <a:rPr lang="de-DE" dirty="0" smtClean="0"/>
              <a:t> </a:t>
            </a:r>
            <a:r>
              <a:rPr lang="de-DE" dirty="0" err="1" smtClean="0"/>
              <a:t>badges</a:t>
            </a:r>
            <a:r>
              <a:rPr lang="de-DE" dirty="0" smtClean="0"/>
              <a:t>: </a:t>
            </a:r>
            <a:r>
              <a:rPr lang="de-DE" dirty="0" smtClean="0">
                <a:hlinkClick r:id="rId13"/>
              </a:rPr>
              <a:t>https://www.fosteropenscience.eu/</a:t>
            </a:r>
            <a:endParaRPr lang="de-DE" b="1" dirty="0" smtClean="0"/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D9ED5-BB09-4B4F-9BAD-A09CE43032BD}" type="datetime1">
              <a:rPr lang="en-US" smtClean="0"/>
              <a:pPr/>
              <a:t>1/14/2019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Doing Open Science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13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sz="1800" dirty="0" smtClean="0"/>
              <a:t>Göttingen Open Source &amp; Science Initiative </a:t>
            </a:r>
            <a:r>
              <a:rPr lang="de-DE" sz="1800" dirty="0" err="1" smtClean="0"/>
              <a:t>of</a:t>
            </a:r>
            <a:r>
              <a:rPr lang="de-DE" sz="1800" dirty="0" smtClean="0"/>
              <a:t> </a:t>
            </a:r>
            <a:r>
              <a:rPr lang="de-DE" sz="1800" dirty="0" err="1" smtClean="0"/>
              <a:t>Psychology</a:t>
            </a:r>
            <a:r>
              <a:rPr lang="de-DE" sz="1800" dirty="0" smtClean="0"/>
              <a:t>. (2018). Zwei Jahre Göttinger Open Source und Science Initiative der Psychologie – ein Erfahrungsbericht. In </a:t>
            </a:r>
            <a:r>
              <a:rPr lang="de-DE" sz="1800" i="1" dirty="0" smtClean="0"/>
              <a:t>Deutsche Gesellschaft für Psychologie (DGPs)</a:t>
            </a:r>
            <a:r>
              <a:rPr lang="de-DE" sz="1800" dirty="0" smtClean="0"/>
              <a:t>. Frankfurt. </a:t>
            </a:r>
            <a:r>
              <a:rPr lang="de-DE" sz="1800" dirty="0" err="1" smtClean="0"/>
              <a:t>Retrieved</a:t>
            </a:r>
            <a:r>
              <a:rPr lang="de-DE" sz="1800" dirty="0" smtClean="0"/>
              <a:t> </a:t>
            </a:r>
            <a:r>
              <a:rPr lang="de-DE" sz="1800" dirty="0" err="1" smtClean="0"/>
              <a:t>from</a:t>
            </a:r>
            <a:r>
              <a:rPr lang="de-DE" sz="1800" dirty="0" smtClean="0"/>
              <a:t> </a:t>
            </a:r>
            <a:r>
              <a:rPr lang="de-DE" sz="1800" dirty="0" smtClean="0">
                <a:hlinkClick r:id="rId2"/>
              </a:rPr>
              <a:t>https://www.psych.uni-goettingen.de/de/gossip/news/poster-auf-der-dgps-2018</a:t>
            </a:r>
            <a:endParaRPr lang="en-US" sz="1800" dirty="0" smtClean="0"/>
          </a:p>
          <a:p>
            <a:pPr>
              <a:buNone/>
            </a:pPr>
            <a:endParaRPr lang="en-US" sz="1800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D9ED5-BB09-4B4F-9BAD-A09CE43032BD}" type="datetime1">
              <a:rPr lang="en-US" smtClean="0"/>
              <a:pPr/>
              <a:t>1/14/2019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Doing Open Science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14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The </a:t>
            </a:r>
            <a:r>
              <a:rPr lang="de-DE" dirty="0" err="1" smtClean="0"/>
              <a:t>History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GOSSIP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D9ED5-BB09-4B4F-9BAD-A09CE43032BD}" type="datetime1">
              <a:rPr lang="en-US" smtClean="0"/>
              <a:pPr/>
              <a:t>1/14/2019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Working in a </a:t>
            </a:r>
            <a:r>
              <a:rPr lang="de-DE" dirty="0" err="1" smtClean="0"/>
              <a:t>Local</a:t>
            </a:r>
            <a:r>
              <a:rPr lang="de-DE" dirty="0" smtClean="0"/>
              <a:t> Open Science Initiative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2</a:t>
            </a:fld>
            <a:endParaRPr lang="de-DE"/>
          </a:p>
        </p:txBody>
      </p:sp>
      <p:pic>
        <p:nvPicPr>
          <p:cNvPr id="10" name="Grafik 9"/>
          <p:cNvPicPr/>
          <p:nvPr/>
        </p:nvPicPr>
        <p:blipFill>
          <a:blip r:embed="rId3" cstate="print"/>
          <a:stretch/>
        </p:blipFill>
        <p:spPr>
          <a:xfrm>
            <a:off x="3584848" y="1988840"/>
            <a:ext cx="6120680" cy="3240360"/>
          </a:xfrm>
          <a:prstGeom prst="rect">
            <a:avLst/>
          </a:prstGeom>
          <a:ln>
            <a:noFill/>
          </a:ln>
        </p:spPr>
      </p:pic>
      <p:sp>
        <p:nvSpPr>
          <p:cNvPr id="11" name="Textfeld 10"/>
          <p:cNvSpPr txBox="1"/>
          <p:nvPr/>
        </p:nvSpPr>
        <p:spPr>
          <a:xfrm>
            <a:off x="8049344" y="2708920"/>
            <a:ext cx="108012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Group</a:t>
            </a:r>
            <a:endParaRPr lang="en-US" dirty="0"/>
          </a:p>
        </p:txBody>
      </p:sp>
      <p:sp>
        <p:nvSpPr>
          <p:cNvPr id="12" name="Textfeld 11"/>
          <p:cNvSpPr txBox="1"/>
          <p:nvPr/>
        </p:nvSpPr>
        <p:spPr>
          <a:xfrm>
            <a:off x="7761312" y="594928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GOSSIP, 2018</a:t>
            </a:r>
            <a:endParaRPr lang="en-US" dirty="0"/>
          </a:p>
        </p:txBody>
      </p:sp>
      <p:sp>
        <p:nvSpPr>
          <p:cNvPr id="13" name="Textfeld 12"/>
          <p:cNvSpPr txBox="1"/>
          <p:nvPr/>
        </p:nvSpPr>
        <p:spPr>
          <a:xfrm rot="16200000">
            <a:off x="2471619" y="3258280"/>
            <a:ext cx="233214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Members</a:t>
            </a:r>
            <a:endParaRPr lang="en-US" sz="1600" dirty="0"/>
          </a:p>
        </p:txBody>
      </p:sp>
      <p:sp>
        <p:nvSpPr>
          <p:cNvPr id="14" name="Textfeld 13"/>
          <p:cNvSpPr txBox="1"/>
          <p:nvPr/>
        </p:nvSpPr>
        <p:spPr>
          <a:xfrm>
            <a:off x="5601072" y="5013176"/>
            <a:ext cx="79208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Date</a:t>
            </a:r>
            <a:endParaRPr lang="en-US" sz="1600" dirty="0"/>
          </a:p>
        </p:txBody>
      </p:sp>
      <p:sp>
        <p:nvSpPr>
          <p:cNvPr id="15" name="Textfeld 14"/>
          <p:cNvSpPr txBox="1"/>
          <p:nvPr/>
        </p:nvSpPr>
        <p:spPr>
          <a:xfrm>
            <a:off x="8265368" y="3140968"/>
            <a:ext cx="1640632" cy="92589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US" sz="1600" dirty="0" smtClean="0"/>
              <a:t>Professors</a:t>
            </a:r>
          </a:p>
          <a:p>
            <a:pPr>
              <a:lnSpc>
                <a:spcPts val="1300"/>
              </a:lnSpc>
            </a:pPr>
            <a:r>
              <a:rPr lang="en-US" sz="1600" dirty="0" smtClean="0"/>
              <a:t>Post-docs</a:t>
            </a:r>
          </a:p>
          <a:p>
            <a:pPr>
              <a:lnSpc>
                <a:spcPts val="1300"/>
              </a:lnSpc>
            </a:pPr>
            <a:r>
              <a:rPr lang="en-US" sz="1600" dirty="0" smtClean="0"/>
              <a:t>PHD students</a:t>
            </a:r>
          </a:p>
          <a:p>
            <a:pPr>
              <a:lnSpc>
                <a:spcPts val="1300"/>
              </a:lnSpc>
            </a:pPr>
            <a:r>
              <a:rPr lang="en-US" sz="1600" dirty="0" smtClean="0"/>
              <a:t>Students</a:t>
            </a:r>
          </a:p>
          <a:p>
            <a:pPr>
              <a:lnSpc>
                <a:spcPts val="1300"/>
              </a:lnSpc>
            </a:pPr>
            <a:r>
              <a:rPr lang="en-US" sz="1600" dirty="0" smtClean="0"/>
              <a:t>Others</a:t>
            </a:r>
            <a:endParaRPr lang="en-US" sz="1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28464" y="1628800"/>
            <a:ext cx="3456384" cy="4248472"/>
          </a:xfrm>
        </p:spPr>
        <p:txBody>
          <a:bodyPr>
            <a:noAutofit/>
          </a:bodyPr>
          <a:lstStyle/>
          <a:p>
            <a:r>
              <a:rPr lang="de-DE" sz="2400" dirty="0" smtClean="0"/>
              <a:t>2016: </a:t>
            </a:r>
            <a:r>
              <a:rPr lang="de-DE" sz="2400" dirty="0" err="1" smtClean="0"/>
              <a:t>Some</a:t>
            </a:r>
            <a:r>
              <a:rPr lang="de-DE" sz="2400" dirty="0" smtClean="0"/>
              <a:t> </a:t>
            </a:r>
            <a:r>
              <a:rPr lang="de-DE" sz="2400" dirty="0" err="1" smtClean="0"/>
              <a:t>institute</a:t>
            </a:r>
            <a:r>
              <a:rPr lang="de-DE" sz="2400" dirty="0" smtClean="0"/>
              <a:t> </a:t>
            </a:r>
            <a:r>
              <a:rPr lang="de-DE" sz="2400" dirty="0" err="1" smtClean="0"/>
              <a:t>members</a:t>
            </a:r>
            <a:r>
              <a:rPr lang="de-DE" sz="2400" dirty="0" smtClean="0"/>
              <a:t> </a:t>
            </a:r>
            <a:r>
              <a:rPr lang="de-DE" sz="2400" dirty="0" err="1" smtClean="0"/>
              <a:t>decided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form a </a:t>
            </a:r>
            <a:r>
              <a:rPr lang="de-DE" sz="2400" dirty="0" err="1" smtClean="0"/>
              <a:t>group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support</a:t>
            </a:r>
            <a:r>
              <a:rPr lang="de-DE" sz="2400" dirty="0" smtClean="0"/>
              <a:t> Open Science </a:t>
            </a:r>
            <a:r>
              <a:rPr lang="de-DE" sz="2400" dirty="0" err="1" smtClean="0"/>
              <a:t>at</a:t>
            </a:r>
            <a:r>
              <a:rPr lang="de-DE" sz="2400" dirty="0" smtClean="0"/>
              <a:t> </a:t>
            </a:r>
            <a:r>
              <a:rPr lang="de-DE" sz="2400" dirty="0" err="1" smtClean="0"/>
              <a:t>their</a:t>
            </a:r>
            <a:r>
              <a:rPr lang="de-DE" sz="2400" dirty="0" smtClean="0"/>
              <a:t> </a:t>
            </a:r>
            <a:r>
              <a:rPr lang="de-DE" sz="2400" dirty="0" err="1" smtClean="0"/>
              <a:t>work</a:t>
            </a:r>
            <a:r>
              <a:rPr lang="de-DE" sz="2400" dirty="0" smtClean="0"/>
              <a:t> </a:t>
            </a:r>
            <a:r>
              <a:rPr lang="de-DE" sz="2400" dirty="0" err="1" smtClean="0"/>
              <a:t>space</a:t>
            </a:r>
            <a:endParaRPr lang="de-DE" sz="2400" dirty="0" smtClean="0"/>
          </a:p>
          <a:p>
            <a:pPr>
              <a:buNone/>
            </a:pPr>
            <a:endParaRPr lang="de-DE" sz="2400" dirty="0" smtClean="0"/>
          </a:p>
          <a:p>
            <a:r>
              <a:rPr lang="de-DE" sz="2400" dirty="0" err="1" smtClean="0"/>
              <a:t>Since</a:t>
            </a:r>
            <a:r>
              <a:rPr lang="de-DE" sz="2400" dirty="0" smtClean="0"/>
              <a:t> </a:t>
            </a:r>
            <a:r>
              <a:rPr lang="de-DE" sz="2400" dirty="0" err="1" smtClean="0"/>
              <a:t>then</a:t>
            </a:r>
            <a:r>
              <a:rPr lang="de-DE" sz="2400" dirty="0" smtClean="0"/>
              <a:t> </a:t>
            </a:r>
            <a:r>
              <a:rPr lang="de-DE" sz="2400" dirty="0" err="1" smtClean="0"/>
              <a:t>more</a:t>
            </a:r>
            <a:r>
              <a:rPr lang="de-DE" sz="2400" dirty="0" smtClean="0"/>
              <a:t> </a:t>
            </a:r>
            <a:r>
              <a:rPr lang="de-DE" sz="2400" dirty="0" err="1" smtClean="0"/>
              <a:t>than</a:t>
            </a:r>
            <a:r>
              <a:rPr lang="de-DE" sz="2400" dirty="0" smtClean="0"/>
              <a:t> 30 </a:t>
            </a:r>
            <a:r>
              <a:rPr lang="de-DE" sz="2400" dirty="0" err="1" smtClean="0"/>
              <a:t>members</a:t>
            </a:r>
            <a:r>
              <a:rPr lang="de-DE" sz="2400" dirty="0" smtClean="0"/>
              <a:t> </a:t>
            </a:r>
            <a:r>
              <a:rPr lang="de-DE" sz="2400" dirty="0" err="1" smtClean="0"/>
              <a:t>joined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most</a:t>
            </a:r>
            <a:r>
              <a:rPr lang="de-DE" sz="2400" dirty="0" smtClean="0"/>
              <a:t> </a:t>
            </a:r>
            <a:r>
              <a:rPr lang="de-DE" sz="2400" dirty="0" err="1" smtClean="0"/>
              <a:t>departments</a:t>
            </a:r>
            <a:r>
              <a:rPr lang="de-DE" sz="2400" dirty="0" smtClean="0"/>
              <a:t> </a:t>
            </a:r>
            <a:r>
              <a:rPr lang="de-DE" sz="2400" dirty="0" err="1" smtClean="0"/>
              <a:t>are</a:t>
            </a:r>
            <a:r>
              <a:rPr lang="de-DE" sz="2400" dirty="0" smtClean="0"/>
              <a:t> </a:t>
            </a:r>
            <a:r>
              <a:rPr lang="de-DE" sz="2400" dirty="0" err="1" smtClean="0"/>
              <a:t>represented</a:t>
            </a:r>
            <a:endParaRPr lang="de-DE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Organizational Structure</a:t>
            </a:r>
            <a:endParaRPr lang="en-US" dirty="0"/>
          </a:p>
        </p:txBody>
      </p:sp>
      <p:grpSp>
        <p:nvGrpSpPr>
          <p:cNvPr id="9" name="Gruppieren 8"/>
          <p:cNvGrpSpPr/>
          <p:nvPr/>
        </p:nvGrpSpPr>
        <p:grpSpPr>
          <a:xfrm>
            <a:off x="2000672" y="1484784"/>
            <a:ext cx="7554044" cy="4650652"/>
            <a:chOff x="2000672" y="1484784"/>
            <a:chExt cx="7554044" cy="4650652"/>
          </a:xfrm>
        </p:grpSpPr>
        <p:sp>
          <p:nvSpPr>
            <p:cNvPr id="10" name="Rechteck 9"/>
            <p:cNvSpPr/>
            <p:nvPr/>
          </p:nvSpPr>
          <p:spPr>
            <a:xfrm>
              <a:off x="3152800" y="1556792"/>
              <a:ext cx="6257900" cy="4497368"/>
            </a:xfrm>
            <a:prstGeom prst="rect">
              <a:avLst/>
            </a:prstGeom>
            <a:ln>
              <a:noFill/>
            </a:ln>
          </p:spPr>
        </p:sp>
        <p:sp>
          <p:nvSpPr>
            <p:cNvPr id="11" name="Freihandform 10"/>
            <p:cNvSpPr/>
            <p:nvPr/>
          </p:nvSpPr>
          <p:spPr>
            <a:xfrm>
              <a:off x="2000672" y="1484784"/>
              <a:ext cx="6257900" cy="834228"/>
            </a:xfrm>
            <a:custGeom>
              <a:avLst/>
              <a:gdLst>
                <a:gd name="connsiteX0" fmla="*/ 0 w 6257900"/>
                <a:gd name="connsiteY0" fmla="*/ 139041 h 834228"/>
                <a:gd name="connsiteX1" fmla="*/ 40724 w 6257900"/>
                <a:gd name="connsiteY1" fmla="*/ 40724 h 834228"/>
                <a:gd name="connsiteX2" fmla="*/ 139041 w 6257900"/>
                <a:gd name="connsiteY2" fmla="*/ 0 h 834228"/>
                <a:gd name="connsiteX3" fmla="*/ 6118859 w 6257900"/>
                <a:gd name="connsiteY3" fmla="*/ 0 h 834228"/>
                <a:gd name="connsiteX4" fmla="*/ 6217176 w 6257900"/>
                <a:gd name="connsiteY4" fmla="*/ 40724 h 834228"/>
                <a:gd name="connsiteX5" fmla="*/ 6257900 w 6257900"/>
                <a:gd name="connsiteY5" fmla="*/ 139041 h 834228"/>
                <a:gd name="connsiteX6" fmla="*/ 6257900 w 6257900"/>
                <a:gd name="connsiteY6" fmla="*/ 695187 h 834228"/>
                <a:gd name="connsiteX7" fmla="*/ 6217176 w 6257900"/>
                <a:gd name="connsiteY7" fmla="*/ 793504 h 834228"/>
                <a:gd name="connsiteX8" fmla="*/ 6118859 w 6257900"/>
                <a:gd name="connsiteY8" fmla="*/ 834228 h 834228"/>
                <a:gd name="connsiteX9" fmla="*/ 139041 w 6257900"/>
                <a:gd name="connsiteY9" fmla="*/ 834228 h 834228"/>
                <a:gd name="connsiteX10" fmla="*/ 40724 w 6257900"/>
                <a:gd name="connsiteY10" fmla="*/ 793504 h 834228"/>
                <a:gd name="connsiteX11" fmla="*/ 0 w 6257900"/>
                <a:gd name="connsiteY11" fmla="*/ 695187 h 834228"/>
                <a:gd name="connsiteX12" fmla="*/ 0 w 6257900"/>
                <a:gd name="connsiteY12" fmla="*/ 139041 h 8342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257900" h="834228">
                  <a:moveTo>
                    <a:pt x="0" y="139041"/>
                  </a:moveTo>
                  <a:cubicBezTo>
                    <a:pt x="0" y="102165"/>
                    <a:pt x="14649" y="66799"/>
                    <a:pt x="40724" y="40724"/>
                  </a:cubicBezTo>
                  <a:cubicBezTo>
                    <a:pt x="66799" y="14649"/>
                    <a:pt x="102165" y="0"/>
                    <a:pt x="139041" y="0"/>
                  </a:cubicBezTo>
                  <a:lnTo>
                    <a:pt x="6118859" y="0"/>
                  </a:lnTo>
                  <a:cubicBezTo>
                    <a:pt x="6155735" y="0"/>
                    <a:pt x="6191101" y="14649"/>
                    <a:pt x="6217176" y="40724"/>
                  </a:cubicBezTo>
                  <a:cubicBezTo>
                    <a:pt x="6243251" y="66799"/>
                    <a:pt x="6257900" y="102165"/>
                    <a:pt x="6257900" y="139041"/>
                  </a:cubicBezTo>
                  <a:lnTo>
                    <a:pt x="6257900" y="695187"/>
                  </a:lnTo>
                  <a:cubicBezTo>
                    <a:pt x="6257900" y="732063"/>
                    <a:pt x="6243251" y="767429"/>
                    <a:pt x="6217176" y="793504"/>
                  </a:cubicBezTo>
                  <a:cubicBezTo>
                    <a:pt x="6191101" y="819579"/>
                    <a:pt x="6155735" y="834228"/>
                    <a:pt x="6118859" y="834228"/>
                  </a:cubicBezTo>
                  <a:lnTo>
                    <a:pt x="139041" y="834228"/>
                  </a:lnTo>
                  <a:cubicBezTo>
                    <a:pt x="102165" y="834228"/>
                    <a:pt x="66799" y="819579"/>
                    <a:pt x="40724" y="793504"/>
                  </a:cubicBezTo>
                  <a:cubicBezTo>
                    <a:pt x="14649" y="767429"/>
                    <a:pt x="0" y="732063"/>
                    <a:pt x="0" y="695187"/>
                  </a:cubicBezTo>
                  <a:lnTo>
                    <a:pt x="0" y="139041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2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0734" tIns="120734" rIns="120734" bIns="120734" numCol="1" spcCol="1270" anchor="ctr" anchorCtr="0">
              <a:noAutofit/>
            </a:bodyPr>
            <a:lstStyle/>
            <a:p>
              <a:pPr lvl="0" algn="l" defTabSz="9334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100" kern="1200" dirty="0" smtClean="0">
                  <a:solidFill>
                    <a:schemeClr val="tx2"/>
                  </a:solidFill>
                </a:rPr>
                <a:t>Flat hierarchy</a:t>
              </a:r>
              <a:endParaRPr lang="de-DE" sz="2100" kern="1200" dirty="0">
                <a:solidFill>
                  <a:schemeClr val="tx2"/>
                </a:solidFill>
              </a:endParaRPr>
            </a:p>
          </p:txBody>
        </p:sp>
        <p:sp>
          <p:nvSpPr>
            <p:cNvPr id="12" name="Freihandform 11"/>
            <p:cNvSpPr/>
            <p:nvPr/>
          </p:nvSpPr>
          <p:spPr>
            <a:xfrm>
              <a:off x="2936776" y="2420888"/>
              <a:ext cx="6257900" cy="834228"/>
            </a:xfrm>
            <a:custGeom>
              <a:avLst/>
              <a:gdLst>
                <a:gd name="connsiteX0" fmla="*/ 0 w 6257900"/>
                <a:gd name="connsiteY0" fmla="*/ 139041 h 834228"/>
                <a:gd name="connsiteX1" fmla="*/ 40724 w 6257900"/>
                <a:gd name="connsiteY1" fmla="*/ 40724 h 834228"/>
                <a:gd name="connsiteX2" fmla="*/ 139041 w 6257900"/>
                <a:gd name="connsiteY2" fmla="*/ 0 h 834228"/>
                <a:gd name="connsiteX3" fmla="*/ 6118859 w 6257900"/>
                <a:gd name="connsiteY3" fmla="*/ 0 h 834228"/>
                <a:gd name="connsiteX4" fmla="*/ 6217176 w 6257900"/>
                <a:gd name="connsiteY4" fmla="*/ 40724 h 834228"/>
                <a:gd name="connsiteX5" fmla="*/ 6257900 w 6257900"/>
                <a:gd name="connsiteY5" fmla="*/ 139041 h 834228"/>
                <a:gd name="connsiteX6" fmla="*/ 6257900 w 6257900"/>
                <a:gd name="connsiteY6" fmla="*/ 695187 h 834228"/>
                <a:gd name="connsiteX7" fmla="*/ 6217176 w 6257900"/>
                <a:gd name="connsiteY7" fmla="*/ 793504 h 834228"/>
                <a:gd name="connsiteX8" fmla="*/ 6118859 w 6257900"/>
                <a:gd name="connsiteY8" fmla="*/ 834228 h 834228"/>
                <a:gd name="connsiteX9" fmla="*/ 139041 w 6257900"/>
                <a:gd name="connsiteY9" fmla="*/ 834228 h 834228"/>
                <a:gd name="connsiteX10" fmla="*/ 40724 w 6257900"/>
                <a:gd name="connsiteY10" fmla="*/ 793504 h 834228"/>
                <a:gd name="connsiteX11" fmla="*/ 0 w 6257900"/>
                <a:gd name="connsiteY11" fmla="*/ 695187 h 834228"/>
                <a:gd name="connsiteX12" fmla="*/ 0 w 6257900"/>
                <a:gd name="connsiteY12" fmla="*/ 139041 h 8342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257900" h="834228">
                  <a:moveTo>
                    <a:pt x="0" y="139041"/>
                  </a:moveTo>
                  <a:cubicBezTo>
                    <a:pt x="0" y="102165"/>
                    <a:pt x="14649" y="66799"/>
                    <a:pt x="40724" y="40724"/>
                  </a:cubicBezTo>
                  <a:cubicBezTo>
                    <a:pt x="66799" y="14649"/>
                    <a:pt x="102165" y="0"/>
                    <a:pt x="139041" y="0"/>
                  </a:cubicBezTo>
                  <a:lnTo>
                    <a:pt x="6118859" y="0"/>
                  </a:lnTo>
                  <a:cubicBezTo>
                    <a:pt x="6155735" y="0"/>
                    <a:pt x="6191101" y="14649"/>
                    <a:pt x="6217176" y="40724"/>
                  </a:cubicBezTo>
                  <a:cubicBezTo>
                    <a:pt x="6243251" y="66799"/>
                    <a:pt x="6257900" y="102165"/>
                    <a:pt x="6257900" y="139041"/>
                  </a:cubicBezTo>
                  <a:lnTo>
                    <a:pt x="6257900" y="695187"/>
                  </a:lnTo>
                  <a:cubicBezTo>
                    <a:pt x="6257900" y="732063"/>
                    <a:pt x="6243251" y="767429"/>
                    <a:pt x="6217176" y="793504"/>
                  </a:cubicBezTo>
                  <a:cubicBezTo>
                    <a:pt x="6191101" y="819579"/>
                    <a:pt x="6155735" y="834228"/>
                    <a:pt x="6118859" y="834228"/>
                  </a:cubicBezTo>
                  <a:lnTo>
                    <a:pt x="139041" y="834228"/>
                  </a:lnTo>
                  <a:cubicBezTo>
                    <a:pt x="102165" y="834228"/>
                    <a:pt x="66799" y="819579"/>
                    <a:pt x="40724" y="793504"/>
                  </a:cubicBezTo>
                  <a:cubicBezTo>
                    <a:pt x="14649" y="767429"/>
                    <a:pt x="0" y="732063"/>
                    <a:pt x="0" y="695187"/>
                  </a:cubicBezTo>
                  <a:lnTo>
                    <a:pt x="0" y="139041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2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0734" tIns="120734" rIns="120734" bIns="120734" numCol="1" spcCol="1270" anchor="ctr" anchorCtr="0">
              <a:noAutofit/>
            </a:bodyPr>
            <a:lstStyle/>
            <a:p>
              <a:pPr lvl="0" algn="l" defTabSz="9334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100" kern="1200" dirty="0" smtClean="0">
                  <a:solidFill>
                    <a:schemeClr val="tx2"/>
                  </a:solidFill>
                </a:rPr>
                <a:t>Everyone can join</a:t>
              </a:r>
              <a:endParaRPr lang="de-DE" sz="2100" kern="1200" dirty="0">
                <a:solidFill>
                  <a:schemeClr val="tx2"/>
                </a:solidFill>
              </a:endParaRPr>
            </a:p>
          </p:txBody>
        </p:sp>
        <p:sp>
          <p:nvSpPr>
            <p:cNvPr id="13" name="Freihandform 12"/>
            <p:cNvSpPr/>
            <p:nvPr/>
          </p:nvSpPr>
          <p:spPr>
            <a:xfrm>
              <a:off x="3296816" y="3356992"/>
              <a:ext cx="6257900" cy="834228"/>
            </a:xfrm>
            <a:custGeom>
              <a:avLst/>
              <a:gdLst>
                <a:gd name="connsiteX0" fmla="*/ 0 w 6257900"/>
                <a:gd name="connsiteY0" fmla="*/ 139041 h 834228"/>
                <a:gd name="connsiteX1" fmla="*/ 40724 w 6257900"/>
                <a:gd name="connsiteY1" fmla="*/ 40724 h 834228"/>
                <a:gd name="connsiteX2" fmla="*/ 139041 w 6257900"/>
                <a:gd name="connsiteY2" fmla="*/ 0 h 834228"/>
                <a:gd name="connsiteX3" fmla="*/ 6118859 w 6257900"/>
                <a:gd name="connsiteY3" fmla="*/ 0 h 834228"/>
                <a:gd name="connsiteX4" fmla="*/ 6217176 w 6257900"/>
                <a:gd name="connsiteY4" fmla="*/ 40724 h 834228"/>
                <a:gd name="connsiteX5" fmla="*/ 6257900 w 6257900"/>
                <a:gd name="connsiteY5" fmla="*/ 139041 h 834228"/>
                <a:gd name="connsiteX6" fmla="*/ 6257900 w 6257900"/>
                <a:gd name="connsiteY6" fmla="*/ 695187 h 834228"/>
                <a:gd name="connsiteX7" fmla="*/ 6217176 w 6257900"/>
                <a:gd name="connsiteY7" fmla="*/ 793504 h 834228"/>
                <a:gd name="connsiteX8" fmla="*/ 6118859 w 6257900"/>
                <a:gd name="connsiteY8" fmla="*/ 834228 h 834228"/>
                <a:gd name="connsiteX9" fmla="*/ 139041 w 6257900"/>
                <a:gd name="connsiteY9" fmla="*/ 834228 h 834228"/>
                <a:gd name="connsiteX10" fmla="*/ 40724 w 6257900"/>
                <a:gd name="connsiteY10" fmla="*/ 793504 h 834228"/>
                <a:gd name="connsiteX11" fmla="*/ 0 w 6257900"/>
                <a:gd name="connsiteY11" fmla="*/ 695187 h 834228"/>
                <a:gd name="connsiteX12" fmla="*/ 0 w 6257900"/>
                <a:gd name="connsiteY12" fmla="*/ 139041 h 8342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257900" h="834228">
                  <a:moveTo>
                    <a:pt x="0" y="139041"/>
                  </a:moveTo>
                  <a:cubicBezTo>
                    <a:pt x="0" y="102165"/>
                    <a:pt x="14649" y="66799"/>
                    <a:pt x="40724" y="40724"/>
                  </a:cubicBezTo>
                  <a:cubicBezTo>
                    <a:pt x="66799" y="14649"/>
                    <a:pt x="102165" y="0"/>
                    <a:pt x="139041" y="0"/>
                  </a:cubicBezTo>
                  <a:lnTo>
                    <a:pt x="6118859" y="0"/>
                  </a:lnTo>
                  <a:cubicBezTo>
                    <a:pt x="6155735" y="0"/>
                    <a:pt x="6191101" y="14649"/>
                    <a:pt x="6217176" y="40724"/>
                  </a:cubicBezTo>
                  <a:cubicBezTo>
                    <a:pt x="6243251" y="66799"/>
                    <a:pt x="6257900" y="102165"/>
                    <a:pt x="6257900" y="139041"/>
                  </a:cubicBezTo>
                  <a:lnTo>
                    <a:pt x="6257900" y="695187"/>
                  </a:lnTo>
                  <a:cubicBezTo>
                    <a:pt x="6257900" y="732063"/>
                    <a:pt x="6243251" y="767429"/>
                    <a:pt x="6217176" y="793504"/>
                  </a:cubicBezTo>
                  <a:cubicBezTo>
                    <a:pt x="6191101" y="819579"/>
                    <a:pt x="6155735" y="834228"/>
                    <a:pt x="6118859" y="834228"/>
                  </a:cubicBezTo>
                  <a:lnTo>
                    <a:pt x="139041" y="834228"/>
                  </a:lnTo>
                  <a:cubicBezTo>
                    <a:pt x="102165" y="834228"/>
                    <a:pt x="66799" y="819579"/>
                    <a:pt x="40724" y="793504"/>
                  </a:cubicBezTo>
                  <a:cubicBezTo>
                    <a:pt x="14649" y="767429"/>
                    <a:pt x="0" y="732063"/>
                    <a:pt x="0" y="695187"/>
                  </a:cubicBezTo>
                  <a:lnTo>
                    <a:pt x="0" y="139041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2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0734" tIns="120734" rIns="120734" bIns="120734" numCol="1" spcCol="1270" anchor="ctr" anchorCtr="0">
              <a:noAutofit/>
            </a:bodyPr>
            <a:lstStyle/>
            <a:p>
              <a:pPr lvl="0" algn="l" defTabSz="9334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100" kern="1200" dirty="0" smtClean="0">
                  <a:solidFill>
                    <a:schemeClr val="tx2"/>
                  </a:solidFill>
                </a:rPr>
                <a:t>2 meetings per semester (plus meetings in project groups)</a:t>
              </a:r>
              <a:endParaRPr lang="de-DE" sz="2100" kern="1200" dirty="0">
                <a:solidFill>
                  <a:schemeClr val="tx2"/>
                </a:solidFill>
              </a:endParaRPr>
            </a:p>
          </p:txBody>
        </p:sp>
        <p:sp>
          <p:nvSpPr>
            <p:cNvPr id="14" name="Freihandform 13"/>
            <p:cNvSpPr/>
            <p:nvPr/>
          </p:nvSpPr>
          <p:spPr>
            <a:xfrm>
              <a:off x="2936776" y="4365104"/>
              <a:ext cx="6257900" cy="834228"/>
            </a:xfrm>
            <a:custGeom>
              <a:avLst/>
              <a:gdLst>
                <a:gd name="connsiteX0" fmla="*/ 0 w 6257900"/>
                <a:gd name="connsiteY0" fmla="*/ 139041 h 834228"/>
                <a:gd name="connsiteX1" fmla="*/ 40724 w 6257900"/>
                <a:gd name="connsiteY1" fmla="*/ 40724 h 834228"/>
                <a:gd name="connsiteX2" fmla="*/ 139041 w 6257900"/>
                <a:gd name="connsiteY2" fmla="*/ 0 h 834228"/>
                <a:gd name="connsiteX3" fmla="*/ 6118859 w 6257900"/>
                <a:gd name="connsiteY3" fmla="*/ 0 h 834228"/>
                <a:gd name="connsiteX4" fmla="*/ 6217176 w 6257900"/>
                <a:gd name="connsiteY4" fmla="*/ 40724 h 834228"/>
                <a:gd name="connsiteX5" fmla="*/ 6257900 w 6257900"/>
                <a:gd name="connsiteY5" fmla="*/ 139041 h 834228"/>
                <a:gd name="connsiteX6" fmla="*/ 6257900 w 6257900"/>
                <a:gd name="connsiteY6" fmla="*/ 695187 h 834228"/>
                <a:gd name="connsiteX7" fmla="*/ 6217176 w 6257900"/>
                <a:gd name="connsiteY7" fmla="*/ 793504 h 834228"/>
                <a:gd name="connsiteX8" fmla="*/ 6118859 w 6257900"/>
                <a:gd name="connsiteY8" fmla="*/ 834228 h 834228"/>
                <a:gd name="connsiteX9" fmla="*/ 139041 w 6257900"/>
                <a:gd name="connsiteY9" fmla="*/ 834228 h 834228"/>
                <a:gd name="connsiteX10" fmla="*/ 40724 w 6257900"/>
                <a:gd name="connsiteY10" fmla="*/ 793504 h 834228"/>
                <a:gd name="connsiteX11" fmla="*/ 0 w 6257900"/>
                <a:gd name="connsiteY11" fmla="*/ 695187 h 834228"/>
                <a:gd name="connsiteX12" fmla="*/ 0 w 6257900"/>
                <a:gd name="connsiteY12" fmla="*/ 139041 h 8342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257900" h="834228">
                  <a:moveTo>
                    <a:pt x="0" y="139041"/>
                  </a:moveTo>
                  <a:cubicBezTo>
                    <a:pt x="0" y="102165"/>
                    <a:pt x="14649" y="66799"/>
                    <a:pt x="40724" y="40724"/>
                  </a:cubicBezTo>
                  <a:cubicBezTo>
                    <a:pt x="66799" y="14649"/>
                    <a:pt x="102165" y="0"/>
                    <a:pt x="139041" y="0"/>
                  </a:cubicBezTo>
                  <a:lnTo>
                    <a:pt x="6118859" y="0"/>
                  </a:lnTo>
                  <a:cubicBezTo>
                    <a:pt x="6155735" y="0"/>
                    <a:pt x="6191101" y="14649"/>
                    <a:pt x="6217176" y="40724"/>
                  </a:cubicBezTo>
                  <a:cubicBezTo>
                    <a:pt x="6243251" y="66799"/>
                    <a:pt x="6257900" y="102165"/>
                    <a:pt x="6257900" y="139041"/>
                  </a:cubicBezTo>
                  <a:lnTo>
                    <a:pt x="6257900" y="695187"/>
                  </a:lnTo>
                  <a:cubicBezTo>
                    <a:pt x="6257900" y="732063"/>
                    <a:pt x="6243251" y="767429"/>
                    <a:pt x="6217176" y="793504"/>
                  </a:cubicBezTo>
                  <a:cubicBezTo>
                    <a:pt x="6191101" y="819579"/>
                    <a:pt x="6155735" y="834228"/>
                    <a:pt x="6118859" y="834228"/>
                  </a:cubicBezTo>
                  <a:lnTo>
                    <a:pt x="139041" y="834228"/>
                  </a:lnTo>
                  <a:cubicBezTo>
                    <a:pt x="102165" y="834228"/>
                    <a:pt x="66799" y="819579"/>
                    <a:pt x="40724" y="793504"/>
                  </a:cubicBezTo>
                  <a:cubicBezTo>
                    <a:pt x="14649" y="767429"/>
                    <a:pt x="0" y="732063"/>
                    <a:pt x="0" y="695187"/>
                  </a:cubicBezTo>
                  <a:lnTo>
                    <a:pt x="0" y="139041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2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0734" tIns="120734" rIns="120734" bIns="120734" numCol="1" spcCol="1270" anchor="ctr" anchorCtr="0">
              <a:noAutofit/>
            </a:bodyPr>
            <a:lstStyle/>
            <a:p>
              <a:pPr lvl="0" algn="l" defTabSz="9334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100" kern="1200" dirty="0" smtClean="0">
                  <a:solidFill>
                    <a:schemeClr val="tx2"/>
                  </a:solidFill>
                </a:rPr>
                <a:t>Communication via e-mail </a:t>
              </a:r>
              <a:r>
                <a:rPr lang="en-US" sz="2100" dirty="0" smtClean="0">
                  <a:solidFill>
                    <a:schemeClr val="tx2"/>
                  </a:solidFill>
                </a:rPr>
                <a:t>mailing list</a:t>
              </a:r>
              <a:endParaRPr lang="de-DE" sz="2100" dirty="0">
                <a:solidFill>
                  <a:schemeClr val="tx2"/>
                </a:solidFill>
              </a:endParaRPr>
            </a:p>
          </p:txBody>
        </p:sp>
        <p:sp>
          <p:nvSpPr>
            <p:cNvPr id="15" name="Freihandform 14"/>
            <p:cNvSpPr/>
            <p:nvPr/>
          </p:nvSpPr>
          <p:spPr>
            <a:xfrm>
              <a:off x="2000672" y="5301208"/>
              <a:ext cx="6257900" cy="834228"/>
            </a:xfrm>
            <a:custGeom>
              <a:avLst/>
              <a:gdLst>
                <a:gd name="connsiteX0" fmla="*/ 0 w 6257900"/>
                <a:gd name="connsiteY0" fmla="*/ 139041 h 834228"/>
                <a:gd name="connsiteX1" fmla="*/ 40724 w 6257900"/>
                <a:gd name="connsiteY1" fmla="*/ 40724 h 834228"/>
                <a:gd name="connsiteX2" fmla="*/ 139041 w 6257900"/>
                <a:gd name="connsiteY2" fmla="*/ 0 h 834228"/>
                <a:gd name="connsiteX3" fmla="*/ 6118859 w 6257900"/>
                <a:gd name="connsiteY3" fmla="*/ 0 h 834228"/>
                <a:gd name="connsiteX4" fmla="*/ 6217176 w 6257900"/>
                <a:gd name="connsiteY4" fmla="*/ 40724 h 834228"/>
                <a:gd name="connsiteX5" fmla="*/ 6257900 w 6257900"/>
                <a:gd name="connsiteY5" fmla="*/ 139041 h 834228"/>
                <a:gd name="connsiteX6" fmla="*/ 6257900 w 6257900"/>
                <a:gd name="connsiteY6" fmla="*/ 695187 h 834228"/>
                <a:gd name="connsiteX7" fmla="*/ 6217176 w 6257900"/>
                <a:gd name="connsiteY7" fmla="*/ 793504 h 834228"/>
                <a:gd name="connsiteX8" fmla="*/ 6118859 w 6257900"/>
                <a:gd name="connsiteY8" fmla="*/ 834228 h 834228"/>
                <a:gd name="connsiteX9" fmla="*/ 139041 w 6257900"/>
                <a:gd name="connsiteY9" fmla="*/ 834228 h 834228"/>
                <a:gd name="connsiteX10" fmla="*/ 40724 w 6257900"/>
                <a:gd name="connsiteY10" fmla="*/ 793504 h 834228"/>
                <a:gd name="connsiteX11" fmla="*/ 0 w 6257900"/>
                <a:gd name="connsiteY11" fmla="*/ 695187 h 834228"/>
                <a:gd name="connsiteX12" fmla="*/ 0 w 6257900"/>
                <a:gd name="connsiteY12" fmla="*/ 139041 h 8342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257900" h="834228">
                  <a:moveTo>
                    <a:pt x="0" y="139041"/>
                  </a:moveTo>
                  <a:cubicBezTo>
                    <a:pt x="0" y="102165"/>
                    <a:pt x="14649" y="66799"/>
                    <a:pt x="40724" y="40724"/>
                  </a:cubicBezTo>
                  <a:cubicBezTo>
                    <a:pt x="66799" y="14649"/>
                    <a:pt x="102165" y="0"/>
                    <a:pt x="139041" y="0"/>
                  </a:cubicBezTo>
                  <a:lnTo>
                    <a:pt x="6118859" y="0"/>
                  </a:lnTo>
                  <a:cubicBezTo>
                    <a:pt x="6155735" y="0"/>
                    <a:pt x="6191101" y="14649"/>
                    <a:pt x="6217176" y="40724"/>
                  </a:cubicBezTo>
                  <a:cubicBezTo>
                    <a:pt x="6243251" y="66799"/>
                    <a:pt x="6257900" y="102165"/>
                    <a:pt x="6257900" y="139041"/>
                  </a:cubicBezTo>
                  <a:lnTo>
                    <a:pt x="6257900" y="695187"/>
                  </a:lnTo>
                  <a:cubicBezTo>
                    <a:pt x="6257900" y="732063"/>
                    <a:pt x="6243251" y="767429"/>
                    <a:pt x="6217176" y="793504"/>
                  </a:cubicBezTo>
                  <a:cubicBezTo>
                    <a:pt x="6191101" y="819579"/>
                    <a:pt x="6155735" y="834228"/>
                    <a:pt x="6118859" y="834228"/>
                  </a:cubicBezTo>
                  <a:lnTo>
                    <a:pt x="139041" y="834228"/>
                  </a:lnTo>
                  <a:cubicBezTo>
                    <a:pt x="102165" y="834228"/>
                    <a:pt x="66799" y="819579"/>
                    <a:pt x="40724" y="793504"/>
                  </a:cubicBezTo>
                  <a:cubicBezTo>
                    <a:pt x="14649" y="767429"/>
                    <a:pt x="0" y="732063"/>
                    <a:pt x="0" y="695187"/>
                  </a:cubicBezTo>
                  <a:lnTo>
                    <a:pt x="0" y="139041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2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0734" tIns="120734" rIns="120734" bIns="120734" numCol="1" spcCol="1270" anchor="ctr" anchorCtr="0">
              <a:noAutofit/>
            </a:bodyPr>
            <a:lstStyle/>
            <a:p>
              <a:pPr lvl="0" algn="l" defTabSz="9334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100" kern="1200" dirty="0" smtClean="0">
                  <a:solidFill>
                    <a:schemeClr val="tx2"/>
                  </a:solidFill>
                </a:rPr>
                <a:t>Task segregation/ responsibilities, e.g. newsletter </a:t>
              </a:r>
              <a:r>
                <a:rPr lang="en-US" sz="2100" dirty="0" smtClean="0">
                  <a:solidFill>
                    <a:schemeClr val="tx2"/>
                  </a:solidFill>
                </a:rPr>
                <a:t>t</a:t>
              </a:r>
              <a:r>
                <a:rPr lang="en-US" sz="2100" kern="1200" dirty="0" smtClean="0">
                  <a:solidFill>
                    <a:schemeClr val="tx2"/>
                  </a:solidFill>
                </a:rPr>
                <a:t>eam </a:t>
              </a:r>
              <a:endParaRPr lang="en-US" sz="2100" kern="1200" dirty="0">
                <a:solidFill>
                  <a:schemeClr val="tx2"/>
                </a:solidFill>
              </a:endParaRPr>
            </a:p>
          </p:txBody>
        </p:sp>
      </p:grp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D9ED5-BB09-4B4F-9BAD-A09CE43032BD}" type="datetime1">
              <a:rPr lang="en-US" smtClean="0"/>
              <a:pPr/>
              <a:t>1/14/2019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Doing Open Science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3</a:t>
            </a:fld>
            <a:endParaRPr lang="de-DE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420888"/>
            <a:ext cx="2844187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7" name="Gerade Verbindung 16"/>
          <p:cNvCxnSpPr/>
          <p:nvPr/>
        </p:nvCxnSpPr>
        <p:spPr>
          <a:xfrm flipV="1">
            <a:off x="1352600" y="1916832"/>
            <a:ext cx="648072" cy="57606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7"/>
          <p:cNvCxnSpPr/>
          <p:nvPr/>
        </p:nvCxnSpPr>
        <p:spPr>
          <a:xfrm>
            <a:off x="2504728" y="4509120"/>
            <a:ext cx="432048" cy="36004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/>
        </p:nvCxnSpPr>
        <p:spPr>
          <a:xfrm flipV="1">
            <a:off x="2360712" y="2852936"/>
            <a:ext cx="576064" cy="21602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/>
        </p:nvCxnSpPr>
        <p:spPr>
          <a:xfrm>
            <a:off x="2720752" y="3789040"/>
            <a:ext cx="576064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/>
        </p:nvCxnSpPr>
        <p:spPr>
          <a:xfrm flipH="1" flipV="1">
            <a:off x="1280592" y="5013176"/>
            <a:ext cx="720080" cy="792088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GOSSIP‘s</a:t>
            </a:r>
            <a:r>
              <a:rPr lang="de-DE" dirty="0" smtClean="0"/>
              <a:t> Fields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Commitment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D9ED5-BB09-4B4F-9BAD-A09CE43032BD}" type="datetime1">
              <a:rPr lang="en-US" smtClean="0"/>
              <a:pPr/>
              <a:t>1/14/2019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Doing Open Science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1352600" y="1628800"/>
            <a:ext cx="3600400" cy="18002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atin typeface="Bradley Hand ITC" pitchFamily="66" charset="0"/>
              </a:rPr>
              <a:t>Research</a:t>
            </a:r>
            <a:endParaRPr lang="en-US" sz="2400" b="1" dirty="0">
              <a:latin typeface="Bradley Hand ITC" pitchFamily="66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4953000" y="3429000"/>
            <a:ext cx="3600400" cy="18002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atin typeface="Bradley Hand ITC" pitchFamily="66" charset="0"/>
              </a:rPr>
              <a:t>Committees</a:t>
            </a:r>
            <a:endParaRPr lang="en-US" sz="3600" dirty="0"/>
          </a:p>
        </p:txBody>
      </p:sp>
      <p:sp>
        <p:nvSpPr>
          <p:cNvPr id="9" name="Rechteck 8"/>
          <p:cNvSpPr/>
          <p:nvPr/>
        </p:nvSpPr>
        <p:spPr>
          <a:xfrm>
            <a:off x="1352600" y="3429000"/>
            <a:ext cx="3600400" cy="1800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2"/>
                </a:solidFill>
                <a:latin typeface="Bradley Hand ITC" pitchFamily="66" charset="0"/>
              </a:rPr>
              <a:t>Publicity</a:t>
            </a:r>
            <a:endParaRPr lang="en-US" sz="2400" b="1" dirty="0">
              <a:solidFill>
                <a:schemeClr val="tx2"/>
              </a:solidFill>
              <a:latin typeface="Bradley Hand ITC" pitchFamily="66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4953000" y="1628800"/>
            <a:ext cx="3600400" cy="1800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2"/>
                </a:solidFill>
                <a:latin typeface="Bradley Hand ITC" pitchFamily="66" charset="0"/>
              </a:rPr>
              <a:t>Teaching</a:t>
            </a:r>
            <a:endParaRPr lang="en-US" sz="2400" b="1" dirty="0">
              <a:solidFill>
                <a:schemeClr val="tx2"/>
              </a:solidFill>
              <a:latin typeface="Bradley Hand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GOSSIP‘s</a:t>
            </a:r>
            <a:r>
              <a:rPr lang="de-DE" dirty="0" smtClean="0"/>
              <a:t> </a:t>
            </a:r>
            <a:r>
              <a:rPr lang="de-DE" dirty="0" err="1" smtClean="0"/>
              <a:t>Commitment</a:t>
            </a:r>
            <a:endParaRPr lang="de-DE" dirty="0"/>
          </a:p>
        </p:txBody>
      </p:sp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>
          <a:xfrm>
            <a:off x="5159375" y="1628800"/>
            <a:ext cx="4746625" cy="4525963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400" dirty="0" smtClean="0"/>
              <a:t>Workshops about preregistration and the use of OS software</a:t>
            </a:r>
          </a:p>
          <a:p>
            <a:pPr>
              <a:spcAft>
                <a:spcPts val="1200"/>
              </a:spcAft>
            </a:pPr>
            <a:r>
              <a:rPr lang="en-US" sz="2400" dirty="0" smtClean="0"/>
              <a:t>Invitation of OS experts for talks</a:t>
            </a:r>
          </a:p>
          <a:p>
            <a:pPr>
              <a:spcAft>
                <a:spcPts val="1200"/>
              </a:spcAft>
            </a:pPr>
            <a:r>
              <a:rPr lang="en-US" sz="2400" dirty="0" smtClean="0"/>
              <a:t>Use of the OSF platform for knowledge exchange and connection with others</a:t>
            </a:r>
          </a:p>
          <a:p>
            <a:pPr>
              <a:spcAft>
                <a:spcPts val="1200"/>
              </a:spcAft>
            </a:pPr>
            <a:r>
              <a:rPr lang="en-US" sz="2400" dirty="0" smtClean="0"/>
              <a:t>Listing of OS publications on the institute’s website</a:t>
            </a:r>
            <a:endParaRPr lang="en-US" sz="24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D9ED5-BB09-4B4F-9BAD-A09CE43032BD}" type="datetime1">
              <a:rPr lang="en-US" smtClean="0"/>
              <a:pPr/>
              <a:t>1/14/2019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Doing Open Science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1352600" y="1628800"/>
            <a:ext cx="3600400" cy="18002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atin typeface="Bradley Hand ITC" pitchFamily="66" charset="0"/>
              </a:rPr>
              <a:t>Research</a:t>
            </a:r>
            <a:endParaRPr lang="en-US" sz="2400" b="1" dirty="0">
              <a:latin typeface="Bradley Hand ITC" pitchFamily="66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7761312" y="594928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GOSSIP, 2018</a:t>
            </a:r>
            <a:endParaRPr lang="en-US" dirty="0"/>
          </a:p>
        </p:txBody>
      </p:sp>
      <p:sp>
        <p:nvSpPr>
          <p:cNvPr id="13" name="Rechteck 12"/>
          <p:cNvSpPr/>
          <p:nvPr/>
        </p:nvSpPr>
        <p:spPr>
          <a:xfrm>
            <a:off x="1352600" y="3717032"/>
            <a:ext cx="3600400" cy="1440160"/>
          </a:xfrm>
          <a:prstGeom prst="rect">
            <a:avLst/>
          </a:prstGeom>
          <a:noFill/>
          <a:ln w="190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sym typeface="Wingdings" pitchFamily="2" charset="2"/>
              </a:rPr>
              <a:t> Motivate and support researchers in doing open science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GOSSIP‘s</a:t>
            </a:r>
            <a:r>
              <a:rPr lang="de-DE" dirty="0" smtClean="0"/>
              <a:t> </a:t>
            </a:r>
            <a:r>
              <a:rPr lang="de-DE" dirty="0" err="1" smtClean="0"/>
              <a:t>Commitment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D9ED5-BB09-4B4F-9BAD-A09CE43032BD}" type="datetime1">
              <a:rPr lang="en-US" smtClean="0"/>
              <a:pPr/>
              <a:t>1/14/2019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Doing Open Science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4953000" y="1628800"/>
            <a:ext cx="3600400" cy="1800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2"/>
                </a:solidFill>
                <a:latin typeface="Bradley Hand ITC" pitchFamily="66" charset="0"/>
              </a:rPr>
              <a:t>Teaching</a:t>
            </a:r>
            <a:endParaRPr lang="en-US" sz="2400" b="1" dirty="0">
              <a:solidFill>
                <a:schemeClr val="tx2"/>
              </a:solidFill>
              <a:latin typeface="Bradley Hand ITC" pitchFamily="66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7761312" y="594928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GOSSIP, 2018</a:t>
            </a:r>
            <a:endParaRPr lang="en-US" dirty="0"/>
          </a:p>
        </p:txBody>
      </p:sp>
      <p:sp>
        <p:nvSpPr>
          <p:cNvPr id="8" name="Inhaltsplatzhalter 8"/>
          <p:cNvSpPr>
            <a:spLocks noGrp="1"/>
          </p:cNvSpPr>
          <p:nvPr>
            <p:ph sz="half" idx="4294967295"/>
          </p:nvPr>
        </p:nvSpPr>
        <p:spPr>
          <a:xfrm>
            <a:off x="128464" y="1628800"/>
            <a:ext cx="4746625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400" dirty="0" smtClean="0"/>
              <a:t>Preregistration and OS badges at the experimental practicum course (3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semester Bachelor)</a:t>
            </a:r>
          </a:p>
          <a:p>
            <a:pPr>
              <a:spcAft>
                <a:spcPts val="1200"/>
              </a:spcAft>
            </a:pPr>
            <a:r>
              <a:rPr lang="en-US" sz="2400" dirty="0" smtClean="0"/>
              <a:t>Courses about the replication crisis and OS (Bachelor + Master)</a:t>
            </a:r>
          </a:p>
          <a:p>
            <a:pPr>
              <a:spcAft>
                <a:spcPts val="1200"/>
              </a:spcAft>
            </a:pPr>
            <a:r>
              <a:rPr lang="en-US" sz="2400" dirty="0" smtClean="0"/>
              <a:t>Support of OS practices and preregistration in students’ theses</a:t>
            </a:r>
          </a:p>
          <a:p>
            <a:pPr>
              <a:spcAft>
                <a:spcPts val="1200"/>
              </a:spcAft>
            </a:pPr>
            <a:r>
              <a:rPr lang="en-US" sz="2400" dirty="0" smtClean="0"/>
              <a:t>Cooperation with the student’s council</a:t>
            </a:r>
            <a:endParaRPr lang="en-US" sz="2400" dirty="0"/>
          </a:p>
        </p:txBody>
      </p:sp>
      <p:sp>
        <p:nvSpPr>
          <p:cNvPr id="9" name="Rechteck 8"/>
          <p:cNvSpPr/>
          <p:nvPr/>
        </p:nvSpPr>
        <p:spPr>
          <a:xfrm>
            <a:off x="4953000" y="3645024"/>
            <a:ext cx="3600400" cy="1440160"/>
          </a:xfrm>
          <a:prstGeom prst="rect">
            <a:avLst/>
          </a:prstGeom>
          <a:noFill/>
          <a:ln w="190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sym typeface="Wingdings" pitchFamily="2" charset="2"/>
              </a:rPr>
              <a:t> Teach best practices </a:t>
            </a:r>
            <a:br>
              <a:rPr lang="en-US" sz="2400" dirty="0" smtClean="0">
                <a:solidFill>
                  <a:schemeClr val="tx1"/>
                </a:solidFill>
                <a:sym typeface="Wingdings" pitchFamily="2" charset="2"/>
              </a:rPr>
            </a:br>
            <a:r>
              <a:rPr lang="en-US" sz="2400" dirty="0" smtClean="0">
                <a:solidFill>
                  <a:schemeClr val="tx1"/>
                </a:solidFill>
                <a:sym typeface="Wingdings" pitchFamily="2" charset="2"/>
              </a:rPr>
              <a:t>and increase sensitivity for </a:t>
            </a:r>
            <a:br>
              <a:rPr lang="en-US" sz="2400" dirty="0" smtClean="0">
                <a:solidFill>
                  <a:schemeClr val="tx1"/>
                </a:solidFill>
                <a:sym typeface="Wingdings" pitchFamily="2" charset="2"/>
              </a:rPr>
            </a:br>
            <a:r>
              <a:rPr lang="en-US" sz="2400" dirty="0" smtClean="0">
                <a:solidFill>
                  <a:schemeClr val="tx1"/>
                </a:solidFill>
                <a:sym typeface="Wingdings" pitchFamily="2" charset="2"/>
              </a:rPr>
              <a:t>non-optimal practices in published literature 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GOSSIP‘s</a:t>
            </a:r>
            <a:r>
              <a:rPr lang="de-DE" dirty="0" smtClean="0"/>
              <a:t> </a:t>
            </a:r>
            <a:r>
              <a:rPr lang="de-DE" dirty="0" err="1" smtClean="0"/>
              <a:t>Commitment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D9ED5-BB09-4B4F-9BAD-A09CE43032BD}" type="datetime1">
              <a:rPr lang="en-US" smtClean="0"/>
              <a:pPr/>
              <a:t>1/14/2019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Doing Open Science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1352600" y="3429000"/>
            <a:ext cx="3600400" cy="1800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2"/>
                </a:solidFill>
                <a:latin typeface="Bradley Hand ITC" pitchFamily="66" charset="0"/>
              </a:rPr>
              <a:t>Publicity</a:t>
            </a:r>
            <a:endParaRPr lang="en-US" b="1" dirty="0">
              <a:solidFill>
                <a:schemeClr val="tx2"/>
              </a:solidFill>
              <a:latin typeface="Bradley Hand ITC" pitchFamily="66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7761312" y="594928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GOSSIP, 2018</a:t>
            </a:r>
            <a:endParaRPr lang="en-US" dirty="0"/>
          </a:p>
        </p:txBody>
      </p:sp>
      <p:sp>
        <p:nvSpPr>
          <p:cNvPr id="8" name="Inhaltsplatzhalter 8"/>
          <p:cNvSpPr>
            <a:spLocks noGrp="1"/>
          </p:cNvSpPr>
          <p:nvPr>
            <p:ph sz="half" idx="4294967295"/>
          </p:nvPr>
        </p:nvSpPr>
        <p:spPr>
          <a:xfrm>
            <a:off x="5025008" y="1556792"/>
            <a:ext cx="4746625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400" dirty="0" smtClean="0"/>
              <a:t>Website with news and OS resources: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>
                <a:hlinkClick r:id="rId3"/>
              </a:rPr>
              <a:t>www.psych.uni-goettingen.de/gossip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(German only)</a:t>
            </a:r>
          </a:p>
          <a:p>
            <a:pPr>
              <a:spcAft>
                <a:spcPts val="1200"/>
              </a:spcAft>
            </a:pPr>
            <a:r>
              <a:rPr lang="en-US" sz="2400" dirty="0" smtClean="0"/>
              <a:t>Newsletter (distributed via mailing list, see archive on </a:t>
            </a:r>
            <a:br>
              <a:rPr lang="en-US" sz="2400" dirty="0" smtClean="0"/>
            </a:br>
            <a:r>
              <a:rPr lang="en-US" sz="2400" dirty="0" smtClean="0"/>
              <a:t>GOSSIP website)</a:t>
            </a:r>
          </a:p>
          <a:p>
            <a:pPr>
              <a:spcAft>
                <a:spcPts val="1200"/>
              </a:spcAft>
            </a:pPr>
            <a:r>
              <a:rPr lang="en-US" sz="2400" dirty="0" smtClean="0"/>
              <a:t>Presence at OS events, e.g. OS run, conferences, etc.</a:t>
            </a:r>
            <a:endParaRPr lang="en-US" sz="2400" dirty="0"/>
          </a:p>
        </p:txBody>
      </p:sp>
      <p:sp>
        <p:nvSpPr>
          <p:cNvPr id="10" name="Rechteck 9"/>
          <p:cNvSpPr/>
          <p:nvPr/>
        </p:nvSpPr>
        <p:spPr>
          <a:xfrm>
            <a:off x="1352600" y="1772816"/>
            <a:ext cx="3600400" cy="1440160"/>
          </a:xfrm>
          <a:prstGeom prst="rect">
            <a:avLst/>
          </a:prstGeom>
          <a:noFill/>
          <a:ln w="190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/>
              <a:buChar char="à"/>
            </a:pPr>
            <a:r>
              <a:rPr lang="en-US" sz="2400" dirty="0" smtClean="0">
                <a:solidFill>
                  <a:schemeClr val="tx1"/>
                </a:solidFill>
                <a:sym typeface="Wingdings" pitchFamily="2" charset="2"/>
              </a:rPr>
              <a:t>Make OS visible to the public and enlarge our network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GOSSIP‘s</a:t>
            </a:r>
            <a:r>
              <a:rPr lang="de-DE" dirty="0" smtClean="0"/>
              <a:t> </a:t>
            </a:r>
            <a:r>
              <a:rPr lang="de-DE" dirty="0" err="1" smtClean="0"/>
              <a:t>Commitment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D9ED5-BB09-4B4F-9BAD-A09CE43032BD}" type="datetime1">
              <a:rPr lang="en-US" smtClean="0"/>
              <a:pPr/>
              <a:t>1/14/2019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Doing Open Science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4953000" y="3429000"/>
            <a:ext cx="3600400" cy="18002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atin typeface="Bradley Hand ITC" pitchFamily="66" charset="0"/>
              </a:rPr>
              <a:t>Committees</a:t>
            </a:r>
            <a:endParaRPr lang="en-US" sz="3600" dirty="0"/>
          </a:p>
        </p:txBody>
      </p:sp>
      <p:sp>
        <p:nvSpPr>
          <p:cNvPr id="11" name="Textfeld 10"/>
          <p:cNvSpPr txBox="1"/>
          <p:nvPr/>
        </p:nvSpPr>
        <p:spPr>
          <a:xfrm>
            <a:off x="7761312" y="594928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GOSSIP, 2018</a:t>
            </a:r>
            <a:endParaRPr lang="en-US" dirty="0"/>
          </a:p>
        </p:txBody>
      </p:sp>
      <p:sp>
        <p:nvSpPr>
          <p:cNvPr id="9" name="Inhaltsplatzhalter 8"/>
          <p:cNvSpPr>
            <a:spLocks noGrp="1"/>
          </p:cNvSpPr>
          <p:nvPr>
            <p:ph sz="half" idx="4294967295"/>
          </p:nvPr>
        </p:nvSpPr>
        <p:spPr>
          <a:xfrm>
            <a:off x="128464" y="1628800"/>
            <a:ext cx="4746625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400" dirty="0" smtClean="0"/>
              <a:t>OS as a criterion in job announcements and for recruitment</a:t>
            </a:r>
          </a:p>
          <a:p>
            <a:pPr>
              <a:spcAft>
                <a:spcPts val="1200"/>
              </a:spcAft>
            </a:pPr>
            <a:r>
              <a:rPr lang="en-US" sz="2400" dirty="0" smtClean="0"/>
              <a:t>Seeking funding for OS activities</a:t>
            </a:r>
          </a:p>
          <a:p>
            <a:pPr>
              <a:spcAft>
                <a:spcPts val="1200"/>
              </a:spcAft>
            </a:pPr>
            <a:r>
              <a:rPr lang="en-US" sz="2400" dirty="0" smtClean="0"/>
              <a:t>Anchoring OS in shared projects with other institutions and research infrastructures</a:t>
            </a:r>
          </a:p>
          <a:p>
            <a:pPr>
              <a:spcAft>
                <a:spcPts val="1200"/>
              </a:spcAft>
            </a:pPr>
            <a:r>
              <a:rPr lang="en-US" sz="2400" dirty="0" smtClean="0"/>
              <a:t>Support and initiation of a student’s petition for more OS </a:t>
            </a:r>
            <a:br>
              <a:rPr lang="en-US" sz="2400" dirty="0" smtClean="0"/>
            </a:br>
            <a:r>
              <a:rPr lang="en-US" sz="2400" dirty="0" smtClean="0"/>
              <a:t>at universities</a:t>
            </a:r>
            <a:endParaRPr lang="en-US" sz="2400" dirty="0"/>
          </a:p>
        </p:txBody>
      </p:sp>
      <p:sp>
        <p:nvSpPr>
          <p:cNvPr id="10" name="Rechteck 9"/>
          <p:cNvSpPr/>
          <p:nvPr/>
        </p:nvSpPr>
        <p:spPr>
          <a:xfrm>
            <a:off x="4953000" y="1772816"/>
            <a:ext cx="3600400" cy="1440160"/>
          </a:xfrm>
          <a:prstGeom prst="rect">
            <a:avLst/>
          </a:prstGeom>
          <a:noFill/>
          <a:ln w="190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sym typeface="Wingdings" pitchFamily="2" charset="2"/>
              </a:rPr>
              <a:t> Build a system that rewards OS practices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60512" y="4293096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Bradley Hand ITC" pitchFamily="66" charset="0"/>
              </a:rPr>
              <a:t>What helps “opening the door” for OS? </a:t>
            </a:r>
            <a:r>
              <a:rPr lang="en-US" sz="2700" dirty="0" smtClean="0"/>
              <a:t>Recommendations by </a:t>
            </a:r>
            <a:r>
              <a:rPr lang="en-US" sz="2700" dirty="0" err="1" smtClean="0"/>
              <a:t>Tanja</a:t>
            </a:r>
            <a:r>
              <a:rPr lang="en-US" sz="2700" dirty="0" smtClean="0"/>
              <a:t> M. Gerlach (spokeswoman of GOSSIP)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D9ED5-BB09-4B4F-9BAD-A09CE43032BD}" type="datetime1">
              <a:rPr lang="en-US" smtClean="0"/>
              <a:pPr/>
              <a:t>1/14/2019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Doing Open Science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9</a:t>
            </a:fld>
            <a:endParaRPr lang="de-DE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12840" y="1196752"/>
            <a:ext cx="2844187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565</Words>
  <Application>Microsoft Office PowerPoint</Application>
  <PresentationFormat>A4-Papier (210x297 mm)</PresentationFormat>
  <Paragraphs>142</Paragraphs>
  <Slides>14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9" baseType="lpstr">
      <vt:lpstr>Arial</vt:lpstr>
      <vt:lpstr>Bradley Hand ITC</vt:lpstr>
      <vt:lpstr>Calibri</vt:lpstr>
      <vt:lpstr>Wingdings</vt:lpstr>
      <vt:lpstr>Larissa-Design</vt:lpstr>
      <vt:lpstr>PowerPoint-Präsentation</vt:lpstr>
      <vt:lpstr>The History of GOSSIP</vt:lpstr>
      <vt:lpstr>Organizational Structure</vt:lpstr>
      <vt:lpstr>GOSSIP‘s Fields of Commitment</vt:lpstr>
      <vt:lpstr>GOSSIP‘s Commitment</vt:lpstr>
      <vt:lpstr>GOSSIP‘s Commitment</vt:lpstr>
      <vt:lpstr>GOSSIP‘s Commitment</vt:lpstr>
      <vt:lpstr>GOSSIP‘s Commitment</vt:lpstr>
      <vt:lpstr>What helps “opening the door” for OS? Recommendations by Tanja M. Gerlach (spokeswoman of GOSSIP)</vt:lpstr>
      <vt:lpstr>PowerPoint-Präsentation</vt:lpstr>
      <vt:lpstr>PowerPoint-Präsentation</vt:lpstr>
      <vt:lpstr>Every little bit helps!</vt:lpstr>
      <vt:lpstr>Some Resources to Learn About Open Science (there are many more!)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Larissa</dc:creator>
  <cp:lastModifiedBy>Gerlach, Tanja</cp:lastModifiedBy>
  <cp:revision>168</cp:revision>
  <dcterms:created xsi:type="dcterms:W3CDTF">2018-12-14T20:48:39Z</dcterms:created>
  <dcterms:modified xsi:type="dcterms:W3CDTF">2019-01-14T16:17:53Z</dcterms:modified>
</cp:coreProperties>
</file>